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7" r:id="rId3"/>
    <p:sldId id="275" r:id="rId4"/>
    <p:sldId id="276" r:id="rId5"/>
    <p:sldId id="274" r:id="rId6"/>
    <p:sldId id="269" r:id="rId7"/>
    <p:sldId id="271" r:id="rId8"/>
    <p:sldId id="266" r:id="rId9"/>
    <p:sldId id="270" r:id="rId10"/>
    <p:sldId id="263" r:id="rId11"/>
    <p:sldId id="272" r:id="rId12"/>
    <p:sldId id="264" r:id="rId13"/>
    <p:sldId id="267" r:id="rId14"/>
    <p:sldId id="268" r:id="rId15"/>
    <p:sldId id="278" r:id="rId16"/>
    <p:sldId id="279" r:id="rId17"/>
    <p:sldId id="280" r:id="rId18"/>
    <p:sldId id="261" r:id="rId19"/>
  </p:sldIdLst>
  <p:sldSz cx="12192000" cy="6858000"/>
  <p:notesSz cx="6797675" cy="98726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94660"/>
  </p:normalViewPr>
  <p:slideViewPr>
    <p:cSldViewPr snapToGrid="0">
      <p:cViewPr varScale="1">
        <p:scale>
          <a:sx n="52" d="100"/>
          <a:sy n="52" d="100"/>
        </p:scale>
        <p:origin x="592" y="4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2800" dirty="0" smtClean="0"/>
              <a:t>25</a:t>
            </a:r>
            <a:r>
              <a:rPr lang="de-DE" sz="2800" baseline="0" dirty="0" smtClean="0"/>
              <a:t> </a:t>
            </a:r>
            <a:r>
              <a:rPr lang="de-DE" sz="2800" dirty="0" smtClean="0"/>
              <a:t> </a:t>
            </a:r>
            <a:r>
              <a:rPr lang="de-DE" sz="2800" dirty="0" err="1"/>
              <a:t>employees</a:t>
            </a:r>
            <a:endParaRPr lang="de-DE" sz="28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Number of employees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A7-4C6A-A165-812B356E0D8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A7-4C6A-A165-812B356E0D8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A7-4C6A-A165-812B356E0D8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12 Researchers with a PhD</c:v>
                </c:pt>
                <c:pt idx="1">
                  <c:v>8 Engineers and Technicians</c:v>
                </c:pt>
                <c:pt idx="2">
                  <c:v>5 PhD Sudents </c:v>
                </c:pt>
              </c:strCache>
            </c:strRef>
          </c:cat>
          <c:val>
            <c:numRef>
              <c:f>Sheet1!$B$2:$B$4</c:f>
              <c:numCache>
                <c:formatCode>General</c:formatCode>
                <c:ptCount val="3"/>
                <c:pt idx="0">
                  <c:v>12</c:v>
                </c:pt>
                <c:pt idx="1">
                  <c:v>8</c:v>
                </c:pt>
                <c:pt idx="2">
                  <c:v>5</c:v>
                </c:pt>
              </c:numCache>
            </c:numRef>
          </c:val>
          <c:extLst>
            <c:ext xmlns:c16="http://schemas.microsoft.com/office/drawing/2014/chart" uri="{C3380CC4-5D6E-409C-BE32-E72D297353CC}">
              <c16:uniqueId val="{00000000-1225-4640-9462-6391336490F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Contribution to total income 24.4 MEURO, period 2013-2020</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545-4314-9792-450D8DD92B2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545-4314-9792-450D8DD92B2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545-4314-9792-450D8DD92B2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545-4314-9792-450D8DD92B2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545-4314-9792-450D8DD92B22}"/>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2545-4314-9792-450D8DD92B2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Sheet1!$A$2:$A$7</c:f>
              <c:strCache>
                <c:ptCount val="6"/>
                <c:pt idx="0">
                  <c:v>9.2 ESS</c:v>
                </c:pt>
                <c:pt idx="1">
                  <c:v>6.4 Government</c:v>
                </c:pt>
                <c:pt idx="2">
                  <c:v>4.0 Wallenberg Foundation</c:v>
                </c:pt>
                <c:pt idx="3">
                  <c:v>2.8 Uppsala Univesirty</c:v>
                </c:pt>
                <c:pt idx="4">
                  <c:v>0.5CERN</c:v>
                </c:pt>
                <c:pt idx="5">
                  <c:v>1.5 Uppsala University</c:v>
                </c:pt>
              </c:strCache>
            </c:strRef>
          </c:cat>
          <c:val>
            <c:numRef>
              <c:f>Sheet1!$B$2:$B$7</c:f>
              <c:numCache>
                <c:formatCode>General</c:formatCode>
                <c:ptCount val="6"/>
                <c:pt idx="0">
                  <c:v>9.1999999999999993</c:v>
                </c:pt>
                <c:pt idx="1">
                  <c:v>6.4</c:v>
                </c:pt>
                <c:pt idx="2">
                  <c:v>4</c:v>
                </c:pt>
                <c:pt idx="3">
                  <c:v>2.8</c:v>
                </c:pt>
                <c:pt idx="4">
                  <c:v>0.5</c:v>
                </c:pt>
                <c:pt idx="5">
                  <c:v>1.5</c:v>
                </c:pt>
              </c:numCache>
            </c:numRef>
          </c:val>
          <c:extLst>
            <c:ext xmlns:c16="http://schemas.microsoft.com/office/drawing/2014/chart" uri="{C3380CC4-5D6E-409C-BE32-E72D297353CC}">
              <c16:uniqueId val="{00000000-A328-4F08-A003-BF854B29CB4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de-DE"/>
          </a:p>
        </c:txPr>
      </c:legendEntry>
      <c:legendEntry>
        <c:idx val="1"/>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de-DE"/>
          </a:p>
        </c:txPr>
      </c:legendEntry>
      <c:legendEntry>
        <c:idx val="2"/>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de-DE"/>
          </a:p>
        </c:txPr>
      </c:legendEntry>
      <c:legendEntry>
        <c:idx val="3"/>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de-DE"/>
          </a:p>
        </c:txPr>
      </c:legendEntry>
      <c:legendEntry>
        <c:idx val="4"/>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de-DE"/>
          </a:p>
        </c:txPr>
      </c:legendEntry>
      <c:legendEntry>
        <c:idx val="5"/>
        <c:txPr>
          <a:bodyPr rot="0" spcFirstLastPara="1" vertOverflow="ellipsis" vert="horz" wrap="square" anchor="ctr" anchorCtr="1"/>
          <a:lstStyle/>
          <a:p>
            <a:pPr>
              <a:defRPr sz="2000" b="0" i="0" u="none" strike="noStrike" kern="1200" baseline="0">
                <a:solidFill>
                  <a:schemeClr val="dk1">
                    <a:lumMod val="75000"/>
                    <a:lumOff val="25000"/>
                  </a:schemeClr>
                </a:solidFill>
                <a:latin typeface="+mn-lt"/>
                <a:ea typeface="+mn-ea"/>
                <a:cs typeface="+mn-cs"/>
              </a:defRPr>
            </a:pPr>
            <a:endParaRPr lang="de-DE"/>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de-D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Operation cost 2.4 MEUR per year</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514-4243-8751-72635A3B34C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514-4243-8751-72635A3B34C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514-4243-8751-72635A3B34C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1.2 MEUR Salaries </c:v>
                </c:pt>
                <c:pt idx="1">
                  <c:v>0.6 MEUR Lab renting costs</c:v>
                </c:pt>
                <c:pt idx="2">
                  <c:v>0.6 MEUR Investments and consumables</c:v>
                </c:pt>
              </c:strCache>
            </c:strRef>
          </c:cat>
          <c:val>
            <c:numRef>
              <c:f>Sheet1!$B$2:$B$4</c:f>
              <c:numCache>
                <c:formatCode>General</c:formatCode>
                <c:ptCount val="3"/>
                <c:pt idx="0">
                  <c:v>1.2</c:v>
                </c:pt>
                <c:pt idx="1">
                  <c:v>0.6</c:v>
                </c:pt>
                <c:pt idx="2">
                  <c:v>0.6</c:v>
                </c:pt>
              </c:numCache>
            </c:numRef>
          </c:val>
          <c:extLst>
            <c:ext xmlns:c16="http://schemas.microsoft.com/office/drawing/2014/chart" uri="{C3380CC4-5D6E-409C-BE32-E72D297353CC}">
              <c16:uniqueId val="{00000000-ED87-489B-A2C5-BAF4B85ECEE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de-DE"/>
          </a:p>
        </c:txPr>
      </c:legendEntry>
      <c:legendEntry>
        <c:idx val="1"/>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de-DE"/>
          </a:p>
        </c:txPr>
      </c:legendEntry>
      <c:overlay val="0"/>
      <c:spPr>
        <a:solidFill>
          <a:schemeClr val="lt1">
            <a:lumMod val="95000"/>
            <a:alpha val="39000"/>
          </a:schemeClr>
        </a:solidFill>
        <a:ln>
          <a:noFill/>
        </a:ln>
        <a:effectLst/>
      </c:spPr>
      <c:txPr>
        <a:bodyPr rot="0" spcFirstLastPara="1" vertOverflow="ellipsis" vert="horz" wrap="square" anchor="ctr" anchorCtr="1"/>
        <a:lstStyle/>
        <a:p>
          <a:pPr>
            <a:defRPr sz="1200" b="0" i="0" u="none" strike="noStrike" kern="1200" baseline="0">
              <a:solidFill>
                <a:schemeClr val="dk1">
                  <a:lumMod val="75000"/>
                  <a:lumOff val="25000"/>
                </a:schemeClr>
              </a:solidFill>
              <a:latin typeface="+mn-lt"/>
              <a:ea typeface="+mn-ea"/>
              <a:cs typeface="+mn-cs"/>
            </a:defRPr>
          </a:pPr>
          <a:endParaRPr lang="de-DE"/>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625513954319848"/>
          <c:y val="4.5334765208000713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pieChart>
        <c:varyColors val="1"/>
        <c:ser>
          <c:idx val="0"/>
          <c:order val="0"/>
          <c:tx>
            <c:strRef>
              <c:f>Sheet1!$B$1</c:f>
              <c:strCache>
                <c:ptCount val="1"/>
                <c:pt idx="0">
                  <c:v>Lecture hours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08F-4A13-AE5F-08DE65D580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08F-4A13-AE5F-08DE65D580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08F-4A13-AE5F-08DE65D580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08F-4A13-AE5F-08DE65D5808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08F-4A13-AE5F-08DE65D5808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08F-4A13-AE5F-08DE65D5808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08F-4A13-AE5F-08DE65D5808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708F-4A13-AE5F-08DE65D5808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708F-4A13-AE5F-08DE65D5808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 Accelerators and detectors</c:v>
                </c:pt>
                <c:pt idx="1">
                  <c:v>Accelerator physics</c:v>
                </c:pt>
                <c:pt idx="2">
                  <c:v>Free electron lasers</c:v>
                </c:pt>
                <c:pt idx="3">
                  <c:v>Optics and photonics</c:v>
                </c:pt>
                <c:pt idx="4">
                  <c:v>Electronics </c:v>
                </c:pt>
                <c:pt idx="5">
                  <c:v>ECAD</c:v>
                </c:pt>
                <c:pt idx="6">
                  <c:v>Mechanics I</c:v>
                </c:pt>
                <c:pt idx="7">
                  <c:v>Mechanics II</c:v>
                </c:pt>
                <c:pt idx="8">
                  <c:v>Mechanics III</c:v>
                </c:pt>
              </c:strCache>
            </c:strRef>
          </c:cat>
          <c:val>
            <c:numRef>
              <c:f>Sheet1!$B$2:$B$10</c:f>
              <c:numCache>
                <c:formatCode>General</c:formatCode>
                <c:ptCount val="9"/>
                <c:pt idx="0">
                  <c:v>12</c:v>
                </c:pt>
                <c:pt idx="1">
                  <c:v>56</c:v>
                </c:pt>
                <c:pt idx="2">
                  <c:v>24</c:v>
                </c:pt>
                <c:pt idx="3">
                  <c:v>40</c:v>
                </c:pt>
                <c:pt idx="4">
                  <c:v>26</c:v>
                </c:pt>
                <c:pt idx="5">
                  <c:v>20</c:v>
                </c:pt>
                <c:pt idx="6">
                  <c:v>44</c:v>
                </c:pt>
                <c:pt idx="7">
                  <c:v>26</c:v>
                </c:pt>
                <c:pt idx="8">
                  <c:v>28</c:v>
                </c:pt>
              </c:numCache>
            </c:numRef>
          </c:val>
          <c:extLst>
            <c:ext xmlns:c16="http://schemas.microsoft.com/office/drawing/2014/chart" uri="{C3380CC4-5D6E-409C-BE32-E72D297353CC}">
              <c16:uniqueId val="{00000000-AD57-42B1-8A67-93E12088B66C}"/>
            </c:ext>
          </c:extLst>
        </c:ser>
        <c:ser>
          <c:idx val="1"/>
          <c:order val="1"/>
          <c:tx>
            <c:strRef>
              <c:f>Sheet1!$C$1</c:f>
              <c:strCache>
                <c:ptCount val="1"/>
                <c:pt idx="0">
                  <c:v>Lab hours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3-708F-4A13-AE5F-08DE65D5808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5-708F-4A13-AE5F-08DE65D580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7-708F-4A13-AE5F-08DE65D580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9-708F-4A13-AE5F-08DE65D5808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B-708F-4A13-AE5F-08DE65D5808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D-708F-4A13-AE5F-08DE65D5808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F-708F-4A13-AE5F-08DE65D5808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1-708F-4A13-AE5F-08DE65D5808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3-708F-4A13-AE5F-08DE65D5808D}"/>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de-D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 Accelerators and detectors</c:v>
                </c:pt>
                <c:pt idx="1">
                  <c:v>Accelerator physics</c:v>
                </c:pt>
                <c:pt idx="2">
                  <c:v>Free electron lasers</c:v>
                </c:pt>
                <c:pt idx="3">
                  <c:v>Optics and photonics</c:v>
                </c:pt>
                <c:pt idx="4">
                  <c:v>Electronics </c:v>
                </c:pt>
                <c:pt idx="5">
                  <c:v>ECAD</c:v>
                </c:pt>
                <c:pt idx="6">
                  <c:v>Mechanics I</c:v>
                </c:pt>
                <c:pt idx="7">
                  <c:v>Mechanics II</c:v>
                </c:pt>
                <c:pt idx="8">
                  <c:v>Mechanics III</c:v>
                </c:pt>
              </c:strCache>
            </c:strRef>
          </c:cat>
          <c:val>
            <c:numRef>
              <c:f>Sheet1!$C$2:$C$10</c:f>
              <c:numCache>
                <c:formatCode>General</c:formatCode>
                <c:ptCount val="9"/>
                <c:pt idx="0">
                  <c:v>16</c:v>
                </c:pt>
                <c:pt idx="1">
                  <c:v>16</c:v>
                </c:pt>
                <c:pt idx="3">
                  <c:v>40</c:v>
                </c:pt>
                <c:pt idx="4">
                  <c:v>21</c:v>
                </c:pt>
                <c:pt idx="6">
                  <c:v>16</c:v>
                </c:pt>
                <c:pt idx="7">
                  <c:v>64</c:v>
                </c:pt>
                <c:pt idx="8">
                  <c:v>20</c:v>
                </c:pt>
              </c:numCache>
            </c:numRef>
          </c:val>
          <c:extLst>
            <c:ext xmlns:c16="http://schemas.microsoft.com/office/drawing/2014/chart" uri="{C3380CC4-5D6E-409C-BE32-E72D297353CC}">
              <c16:uniqueId val="{00000001-AD57-42B1-8A67-93E12088B66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legendEntry>
      <c:legendEntry>
        <c:idx val="1"/>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legendEntry>
      <c:legendEntry>
        <c:idx val="2"/>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legendEntry>
      <c:legendEntry>
        <c:idx val="3"/>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legendEntry>
      <c:legendEntry>
        <c:idx val="4"/>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legendEntry>
      <c:legendEntry>
        <c:idx val="5"/>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legendEntry>
      <c:legendEntry>
        <c:idx val="6"/>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legendEntry>
      <c:legendEntry>
        <c:idx val="7"/>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legendEntry>
      <c:legendEntry>
        <c:idx val="8"/>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de-DE"/>
          </a:p>
        </c:txPr>
      </c:legendEntry>
      <c:layout>
        <c:manualLayout>
          <c:xMode val="edge"/>
          <c:yMode val="edge"/>
          <c:x val="0.63533100761335914"/>
          <c:y val="0.24416218610888685"/>
          <c:w val="0.36286632734791691"/>
          <c:h val="0.60885886026934821"/>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b="1"/>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534DFF8C-F755-4AF4-B408-65F99219D3AB}" type="datetimeFigureOut">
              <a:rPr lang="de-DE" smtClean="0"/>
              <a:t>18.09.2017</a:t>
            </a:fld>
            <a:endParaRPr lang="de-DE"/>
          </a:p>
        </p:txBody>
      </p:sp>
      <p:sp>
        <p:nvSpPr>
          <p:cNvPr id="4" name="Slide Image Placeholder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6" name="Footer Placeholder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E3FB5B9A-51D5-48C0-97AE-374879F29F57}" type="slidenum">
              <a:rPr lang="de-DE" smtClean="0"/>
              <a:t>‹#›</a:t>
            </a:fld>
            <a:endParaRPr lang="de-DE"/>
          </a:p>
        </p:txBody>
      </p:sp>
    </p:spTree>
    <p:extLst>
      <p:ext uri="{BB962C8B-B14F-4D97-AF65-F5344CB8AC3E}">
        <p14:creationId xmlns:p14="http://schemas.microsoft.com/office/powerpoint/2010/main" val="354189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B5B9A-51D5-48C0-97AE-374879F29F57}" type="slidenum">
              <a:rPr lang="de-DE" smtClean="0"/>
              <a:t>3</a:t>
            </a:fld>
            <a:endParaRPr lang="de-DE"/>
          </a:p>
        </p:txBody>
      </p:sp>
    </p:spTree>
    <p:extLst>
      <p:ext uri="{BB962C8B-B14F-4D97-AF65-F5344CB8AC3E}">
        <p14:creationId xmlns:p14="http://schemas.microsoft.com/office/powerpoint/2010/main" val="2807354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B5B9A-51D5-48C0-97AE-374879F29F57}" type="slidenum">
              <a:rPr lang="de-DE" smtClean="0"/>
              <a:t>5</a:t>
            </a:fld>
            <a:endParaRPr lang="de-DE"/>
          </a:p>
        </p:txBody>
      </p:sp>
    </p:spTree>
    <p:extLst>
      <p:ext uri="{BB962C8B-B14F-4D97-AF65-F5344CB8AC3E}">
        <p14:creationId xmlns:p14="http://schemas.microsoft.com/office/powerpoint/2010/main" val="7928329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fld id="{E3FB5B9A-51D5-48C0-97AE-374879F29F57}" type="slidenum">
              <a:rPr lang="de-DE" smtClean="0"/>
              <a:t>12</a:t>
            </a:fld>
            <a:endParaRPr lang="de-DE"/>
          </a:p>
        </p:txBody>
      </p:sp>
    </p:spTree>
    <p:extLst>
      <p:ext uri="{BB962C8B-B14F-4D97-AF65-F5344CB8AC3E}">
        <p14:creationId xmlns:p14="http://schemas.microsoft.com/office/powerpoint/2010/main" val="4207367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B5B9A-51D5-48C0-97AE-374879F29F57}" type="slidenum">
              <a:rPr lang="de-DE" smtClean="0"/>
              <a:t>13</a:t>
            </a:fld>
            <a:endParaRPr lang="de-DE"/>
          </a:p>
        </p:txBody>
      </p:sp>
    </p:spTree>
    <p:extLst>
      <p:ext uri="{BB962C8B-B14F-4D97-AF65-F5344CB8AC3E}">
        <p14:creationId xmlns:p14="http://schemas.microsoft.com/office/powerpoint/2010/main" val="86287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B5B9A-51D5-48C0-97AE-374879F29F57}" type="slidenum">
              <a:rPr lang="de-DE" smtClean="0"/>
              <a:t>15</a:t>
            </a:fld>
            <a:endParaRPr lang="de-DE"/>
          </a:p>
        </p:txBody>
      </p:sp>
    </p:spTree>
    <p:extLst>
      <p:ext uri="{BB962C8B-B14F-4D97-AF65-F5344CB8AC3E}">
        <p14:creationId xmlns:p14="http://schemas.microsoft.com/office/powerpoint/2010/main" val="1253061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B5B9A-51D5-48C0-97AE-374879F29F57}" type="slidenum">
              <a:rPr lang="de-DE" smtClean="0"/>
              <a:t>18</a:t>
            </a:fld>
            <a:endParaRPr lang="de-DE"/>
          </a:p>
        </p:txBody>
      </p:sp>
    </p:spTree>
    <p:extLst>
      <p:ext uri="{BB962C8B-B14F-4D97-AF65-F5344CB8AC3E}">
        <p14:creationId xmlns:p14="http://schemas.microsoft.com/office/powerpoint/2010/main" val="136355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de-D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r>
              <a:rPr lang="de-DE" smtClean="0"/>
              <a:t>2017-09-15</a:t>
            </a:r>
            <a:endParaRPr lang="de-DE"/>
          </a:p>
        </p:txBody>
      </p:sp>
      <p:sp>
        <p:nvSpPr>
          <p:cNvPr id="5" name="Footer Placeholder 4"/>
          <p:cNvSpPr>
            <a:spLocks noGrp="1"/>
          </p:cNvSpPr>
          <p:nvPr>
            <p:ph type="ftr" sz="quarter" idx="11"/>
          </p:nvPr>
        </p:nvSpPr>
        <p:spPr/>
        <p:txBody>
          <a:bodyPr/>
          <a:lstStyle/>
          <a:p>
            <a:r>
              <a:rPr lang="nn-NO" smtClean="0"/>
              <a:t>VR visit to FREIA 2017-09-15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3936278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r>
              <a:rPr lang="de-DE" smtClean="0"/>
              <a:t>2017-09-15</a:t>
            </a:r>
            <a:endParaRPr lang="de-DE"/>
          </a:p>
        </p:txBody>
      </p:sp>
      <p:sp>
        <p:nvSpPr>
          <p:cNvPr id="5" name="Footer Placeholder 4"/>
          <p:cNvSpPr>
            <a:spLocks noGrp="1"/>
          </p:cNvSpPr>
          <p:nvPr>
            <p:ph type="ftr" sz="quarter" idx="11"/>
          </p:nvPr>
        </p:nvSpPr>
        <p:spPr/>
        <p:txBody>
          <a:bodyPr/>
          <a:lstStyle/>
          <a:p>
            <a:r>
              <a:rPr lang="nn-NO" smtClean="0"/>
              <a:t>VR visit to FREIA 2017-09-15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424527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r>
              <a:rPr lang="de-DE" smtClean="0"/>
              <a:t>2017-09-15</a:t>
            </a:r>
            <a:endParaRPr lang="de-DE"/>
          </a:p>
        </p:txBody>
      </p:sp>
      <p:sp>
        <p:nvSpPr>
          <p:cNvPr id="5" name="Footer Placeholder 4"/>
          <p:cNvSpPr>
            <a:spLocks noGrp="1"/>
          </p:cNvSpPr>
          <p:nvPr>
            <p:ph type="ftr" sz="quarter" idx="11"/>
          </p:nvPr>
        </p:nvSpPr>
        <p:spPr/>
        <p:txBody>
          <a:bodyPr/>
          <a:lstStyle/>
          <a:p>
            <a:r>
              <a:rPr lang="nn-NO" smtClean="0"/>
              <a:t>VR visit to FREIA 2017-09-15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2367593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r>
              <a:rPr lang="de-DE" smtClean="0"/>
              <a:t>2017-09-15</a:t>
            </a:r>
            <a:endParaRPr lang="de-DE"/>
          </a:p>
        </p:txBody>
      </p:sp>
      <p:sp>
        <p:nvSpPr>
          <p:cNvPr id="5" name="Footer Placeholder 4"/>
          <p:cNvSpPr>
            <a:spLocks noGrp="1"/>
          </p:cNvSpPr>
          <p:nvPr>
            <p:ph type="ftr" sz="quarter" idx="11"/>
          </p:nvPr>
        </p:nvSpPr>
        <p:spPr/>
        <p:txBody>
          <a:bodyPr/>
          <a:lstStyle/>
          <a:p>
            <a:r>
              <a:rPr lang="nn-NO" smtClean="0"/>
              <a:t>VR visit to FREIA 2017-09-15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3117438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de-D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de-DE" smtClean="0"/>
              <a:t>2017-09-15</a:t>
            </a:r>
            <a:endParaRPr lang="de-DE"/>
          </a:p>
        </p:txBody>
      </p:sp>
      <p:sp>
        <p:nvSpPr>
          <p:cNvPr id="5" name="Footer Placeholder 4"/>
          <p:cNvSpPr>
            <a:spLocks noGrp="1"/>
          </p:cNvSpPr>
          <p:nvPr>
            <p:ph type="ftr" sz="quarter" idx="11"/>
          </p:nvPr>
        </p:nvSpPr>
        <p:spPr/>
        <p:txBody>
          <a:bodyPr/>
          <a:lstStyle/>
          <a:p>
            <a:r>
              <a:rPr lang="nn-NO" smtClean="0"/>
              <a:t>VR visit to FREIA 2017-09-15                                                                     Tord Ekelöf</a:t>
            </a:r>
            <a:endParaRPr lang="de-DE"/>
          </a:p>
        </p:txBody>
      </p:sp>
      <p:sp>
        <p:nvSpPr>
          <p:cNvPr id="6" name="Slide Number Placeholder 5"/>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8322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r>
              <a:rPr lang="de-DE" smtClean="0"/>
              <a:t>2017-09-15</a:t>
            </a:r>
            <a:endParaRPr lang="de-DE"/>
          </a:p>
        </p:txBody>
      </p:sp>
      <p:sp>
        <p:nvSpPr>
          <p:cNvPr id="6" name="Footer Placeholder 5"/>
          <p:cNvSpPr>
            <a:spLocks noGrp="1"/>
          </p:cNvSpPr>
          <p:nvPr>
            <p:ph type="ftr" sz="quarter" idx="11"/>
          </p:nvPr>
        </p:nvSpPr>
        <p:spPr/>
        <p:txBody>
          <a:bodyPr/>
          <a:lstStyle/>
          <a:p>
            <a:r>
              <a:rPr lang="nn-NO" smtClean="0"/>
              <a:t>VR visit to FREIA 2017-09-15                                                                     Tord Ekelöf</a:t>
            </a:r>
            <a:endParaRPr lang="de-DE"/>
          </a:p>
        </p:txBody>
      </p:sp>
      <p:sp>
        <p:nvSpPr>
          <p:cNvPr id="7" name="Slide Number Placeholder 6"/>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694181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de-D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r>
              <a:rPr lang="de-DE" smtClean="0"/>
              <a:t>2017-09-15</a:t>
            </a:r>
            <a:endParaRPr lang="de-DE"/>
          </a:p>
        </p:txBody>
      </p:sp>
      <p:sp>
        <p:nvSpPr>
          <p:cNvPr id="8" name="Footer Placeholder 7"/>
          <p:cNvSpPr>
            <a:spLocks noGrp="1"/>
          </p:cNvSpPr>
          <p:nvPr>
            <p:ph type="ftr" sz="quarter" idx="11"/>
          </p:nvPr>
        </p:nvSpPr>
        <p:spPr/>
        <p:txBody>
          <a:bodyPr/>
          <a:lstStyle/>
          <a:p>
            <a:r>
              <a:rPr lang="nn-NO" smtClean="0"/>
              <a:t>VR visit to FREIA 2017-09-15                                                                     Tord Ekelöf</a:t>
            </a:r>
            <a:endParaRPr lang="de-DE"/>
          </a:p>
        </p:txBody>
      </p:sp>
      <p:sp>
        <p:nvSpPr>
          <p:cNvPr id="9" name="Slide Number Placeholder 8"/>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370028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r>
              <a:rPr lang="de-DE" smtClean="0"/>
              <a:t>2017-09-15</a:t>
            </a:r>
            <a:endParaRPr lang="de-DE"/>
          </a:p>
        </p:txBody>
      </p:sp>
      <p:sp>
        <p:nvSpPr>
          <p:cNvPr id="4" name="Footer Placeholder 3"/>
          <p:cNvSpPr>
            <a:spLocks noGrp="1"/>
          </p:cNvSpPr>
          <p:nvPr>
            <p:ph type="ftr" sz="quarter" idx="11"/>
          </p:nvPr>
        </p:nvSpPr>
        <p:spPr/>
        <p:txBody>
          <a:bodyPr/>
          <a:lstStyle/>
          <a:p>
            <a:r>
              <a:rPr lang="nn-NO" smtClean="0"/>
              <a:t>VR visit to FREIA 2017-09-15                                                                     Tord Ekelöf</a:t>
            </a:r>
            <a:endParaRPr lang="de-DE"/>
          </a:p>
        </p:txBody>
      </p:sp>
      <p:sp>
        <p:nvSpPr>
          <p:cNvPr id="5" name="Slide Number Placeholder 4"/>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2119476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220085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de-DE" smtClean="0"/>
              <a:t>2017-09-15</a:t>
            </a:r>
            <a:endParaRPr lang="de-DE"/>
          </a:p>
        </p:txBody>
      </p:sp>
      <p:sp>
        <p:nvSpPr>
          <p:cNvPr id="6" name="Footer Placeholder 5"/>
          <p:cNvSpPr>
            <a:spLocks noGrp="1"/>
          </p:cNvSpPr>
          <p:nvPr>
            <p:ph type="ftr" sz="quarter" idx="11"/>
          </p:nvPr>
        </p:nvSpPr>
        <p:spPr/>
        <p:txBody>
          <a:bodyPr/>
          <a:lstStyle/>
          <a:p>
            <a:r>
              <a:rPr lang="nn-NO" smtClean="0"/>
              <a:t>VR visit to FREIA 2017-09-15                                                                     Tord Ekelöf</a:t>
            </a:r>
            <a:endParaRPr lang="de-DE"/>
          </a:p>
        </p:txBody>
      </p:sp>
      <p:sp>
        <p:nvSpPr>
          <p:cNvPr id="7" name="Slide Number Placeholder 6"/>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2522984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de-D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de-DE" smtClean="0"/>
              <a:t>2017-09-15</a:t>
            </a:r>
            <a:endParaRPr lang="de-DE"/>
          </a:p>
        </p:txBody>
      </p:sp>
      <p:sp>
        <p:nvSpPr>
          <p:cNvPr id="6" name="Footer Placeholder 5"/>
          <p:cNvSpPr>
            <a:spLocks noGrp="1"/>
          </p:cNvSpPr>
          <p:nvPr>
            <p:ph type="ftr" sz="quarter" idx="11"/>
          </p:nvPr>
        </p:nvSpPr>
        <p:spPr/>
        <p:txBody>
          <a:bodyPr/>
          <a:lstStyle/>
          <a:p>
            <a:r>
              <a:rPr lang="nn-NO" smtClean="0"/>
              <a:t>VR visit to FREIA 2017-09-15                                                                     Tord Ekelöf</a:t>
            </a:r>
            <a:endParaRPr lang="de-DE"/>
          </a:p>
        </p:txBody>
      </p:sp>
      <p:sp>
        <p:nvSpPr>
          <p:cNvPr id="7" name="Slide Number Placeholder 6"/>
          <p:cNvSpPr>
            <a:spLocks noGrp="1"/>
          </p:cNvSpPr>
          <p:nvPr>
            <p:ph type="sldNum" sz="quarter" idx="12"/>
          </p:nvPr>
        </p:nvSpPr>
        <p:spPr/>
        <p:txBody>
          <a:bodyPr/>
          <a:lstStyle/>
          <a:p>
            <a:fld id="{8347BC95-38AE-476E-B89E-3CAC0E10D5DD}" type="slidenum">
              <a:rPr lang="de-DE" smtClean="0"/>
              <a:t>‹#›</a:t>
            </a:fld>
            <a:endParaRPr lang="de-DE"/>
          </a:p>
        </p:txBody>
      </p:sp>
    </p:spTree>
    <p:extLst>
      <p:ext uri="{BB962C8B-B14F-4D97-AF65-F5344CB8AC3E}">
        <p14:creationId xmlns:p14="http://schemas.microsoft.com/office/powerpoint/2010/main" val="300828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smtClean="0"/>
              <a:t>2017-09-15</a:t>
            </a:r>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n-NO" smtClean="0"/>
              <a:t>VR visit to FREIA 2017-09-15                                                                     Tord Ekelöf</a:t>
            </a:r>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47BC95-38AE-476E-B89E-3CAC0E10D5DD}" type="slidenum">
              <a:rPr lang="de-DE" smtClean="0"/>
              <a:t>‹#›</a:t>
            </a:fld>
            <a:endParaRPr lang="de-DE"/>
          </a:p>
        </p:txBody>
      </p:sp>
    </p:spTree>
    <p:extLst>
      <p:ext uri="{BB962C8B-B14F-4D97-AF65-F5344CB8AC3E}">
        <p14:creationId xmlns:p14="http://schemas.microsoft.com/office/powerpoint/2010/main" val="2149852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15.emf"/><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png"/><Relationship Id="rId17" Type="http://schemas.openxmlformats.org/officeDocument/2006/relationships/oleObject" Target="../embeddings/oleObject1.bin"/><Relationship Id="rId2" Type="http://schemas.openxmlformats.org/officeDocument/2006/relationships/slideLayout" Target="../slideLayouts/slideLayout7.xml"/><Relationship Id="rId16" Type="http://schemas.openxmlformats.org/officeDocument/2006/relationships/image" Target="../media/image29.jpeg"/><Relationship Id="rId1" Type="http://schemas.openxmlformats.org/officeDocument/2006/relationships/vmlDrawing" Target="../drawings/vmlDrawing1.v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84063"/>
            <a:ext cx="9144000" cy="2387600"/>
          </a:xfrm>
        </p:spPr>
        <p:txBody>
          <a:bodyPr>
            <a:normAutofit fontScale="90000"/>
          </a:bodyPr>
          <a:lstStyle/>
          <a:p>
            <a:r>
              <a:rPr lang="de-DE" sz="8000" dirty="0" smtClean="0">
                <a:solidFill>
                  <a:srgbClr val="C00000"/>
                </a:solidFill>
                <a:latin typeface="Comic Sans MS" panose="030F0702030302020204" pitchFamily="66" charset="0"/>
              </a:rPr>
              <a:t>FREIA Laboratory </a:t>
            </a:r>
            <a:r>
              <a:rPr lang="de-DE" dirty="0" smtClean="0">
                <a:solidFill>
                  <a:srgbClr val="C00000"/>
                </a:solidFill>
                <a:latin typeface="Comic Sans MS" panose="030F0702030302020204" pitchFamily="66" charset="0"/>
              </a:rPr>
              <a:t/>
            </a:r>
            <a:br>
              <a:rPr lang="de-DE" dirty="0" smtClean="0">
                <a:solidFill>
                  <a:srgbClr val="C00000"/>
                </a:solidFill>
                <a:latin typeface="Comic Sans MS" panose="030F0702030302020204" pitchFamily="66" charset="0"/>
              </a:rPr>
            </a:br>
            <a:r>
              <a:rPr lang="de-DE" dirty="0" err="1" smtClean="0">
                <a:solidFill>
                  <a:srgbClr val="C00000"/>
                </a:solidFill>
                <a:latin typeface="Comic Sans MS" panose="030F0702030302020204" pitchFamily="66" charset="0"/>
              </a:rPr>
              <a:t>for</a:t>
            </a:r>
            <a:r>
              <a:rPr lang="de-DE" dirty="0" smtClean="0">
                <a:solidFill>
                  <a:srgbClr val="C00000"/>
                </a:solidFill>
                <a:latin typeface="Comic Sans MS" panose="030F0702030302020204" pitchFamily="66" charset="0"/>
              </a:rPr>
              <a:t> </a:t>
            </a:r>
            <a:r>
              <a:rPr lang="de-DE" dirty="0" err="1">
                <a:solidFill>
                  <a:srgbClr val="C00000"/>
                </a:solidFill>
                <a:latin typeface="Comic Sans MS" panose="030F0702030302020204" pitchFamily="66" charset="0"/>
              </a:rPr>
              <a:t>A</a:t>
            </a:r>
            <a:r>
              <a:rPr lang="de-DE" dirty="0" err="1" smtClean="0">
                <a:solidFill>
                  <a:srgbClr val="C00000"/>
                </a:solidFill>
                <a:latin typeface="Comic Sans MS" panose="030F0702030302020204" pitchFamily="66" charset="0"/>
              </a:rPr>
              <a:t>ccelerator</a:t>
            </a:r>
            <a:r>
              <a:rPr lang="de-DE" dirty="0" smtClean="0">
                <a:solidFill>
                  <a:srgbClr val="C00000"/>
                </a:solidFill>
                <a:latin typeface="Comic Sans MS" panose="030F0702030302020204" pitchFamily="66" charset="0"/>
              </a:rPr>
              <a:t> </a:t>
            </a:r>
            <a:r>
              <a:rPr lang="de-DE" dirty="0" err="1" smtClean="0">
                <a:solidFill>
                  <a:srgbClr val="C00000"/>
                </a:solidFill>
                <a:latin typeface="Comic Sans MS" panose="030F0702030302020204" pitchFamily="66" charset="0"/>
              </a:rPr>
              <a:t>and</a:t>
            </a:r>
            <a:r>
              <a:rPr lang="de-DE" dirty="0" smtClean="0">
                <a:solidFill>
                  <a:srgbClr val="C00000"/>
                </a:solidFill>
                <a:latin typeface="Comic Sans MS" panose="030F0702030302020204" pitchFamily="66" charset="0"/>
              </a:rPr>
              <a:t> </a:t>
            </a:r>
            <a:r>
              <a:rPr lang="de-DE" dirty="0">
                <a:solidFill>
                  <a:srgbClr val="C00000"/>
                </a:solidFill>
                <a:latin typeface="Comic Sans MS" panose="030F0702030302020204" pitchFamily="66" charset="0"/>
              </a:rPr>
              <a:t>I</a:t>
            </a:r>
            <a:r>
              <a:rPr lang="de-DE" dirty="0" smtClean="0">
                <a:solidFill>
                  <a:srgbClr val="C00000"/>
                </a:solidFill>
                <a:latin typeface="Comic Sans MS" panose="030F0702030302020204" pitchFamily="66" charset="0"/>
              </a:rPr>
              <a:t>nstrumentation Development</a:t>
            </a:r>
            <a:endParaRPr lang="de-DE" dirty="0">
              <a:solidFill>
                <a:srgbClr val="C00000"/>
              </a:solidFill>
              <a:latin typeface="Comic Sans MS" panose="030F0702030302020204" pitchFamily="66" charset="0"/>
            </a:endParaRPr>
          </a:p>
        </p:txBody>
      </p:sp>
      <p:sp>
        <p:nvSpPr>
          <p:cNvPr id="3" name="Subtitle 2"/>
          <p:cNvSpPr>
            <a:spLocks noGrp="1"/>
          </p:cNvSpPr>
          <p:nvPr>
            <p:ph type="subTitle" idx="1"/>
          </p:nvPr>
        </p:nvSpPr>
        <p:spPr>
          <a:xfrm>
            <a:off x="1524000" y="4624722"/>
            <a:ext cx="9144000" cy="1655762"/>
          </a:xfrm>
        </p:spPr>
        <p:txBody>
          <a:bodyPr>
            <a:normAutofit lnSpcReduction="10000"/>
          </a:bodyPr>
          <a:lstStyle/>
          <a:p>
            <a:r>
              <a:rPr lang="de-DE" dirty="0" err="1" smtClean="0">
                <a:solidFill>
                  <a:srgbClr val="C00000"/>
                </a:solidFill>
                <a:latin typeface="Comic Sans MS" panose="030F0702030302020204" pitchFamily="66" charset="0"/>
              </a:rPr>
              <a:t>Introduction</a:t>
            </a:r>
            <a:r>
              <a:rPr lang="de-DE" dirty="0" smtClean="0">
                <a:solidFill>
                  <a:srgbClr val="C00000"/>
                </a:solidFill>
                <a:latin typeface="Comic Sans MS" panose="030F0702030302020204" pitchFamily="66" charset="0"/>
              </a:rPr>
              <a:t> </a:t>
            </a:r>
            <a:r>
              <a:rPr lang="de-DE" dirty="0" err="1" smtClean="0">
                <a:solidFill>
                  <a:srgbClr val="C00000"/>
                </a:solidFill>
                <a:latin typeface="Comic Sans MS" panose="030F0702030302020204" pitchFamily="66" charset="0"/>
              </a:rPr>
              <a:t>to</a:t>
            </a:r>
            <a:r>
              <a:rPr lang="de-DE" dirty="0" smtClean="0">
                <a:solidFill>
                  <a:srgbClr val="C00000"/>
                </a:solidFill>
                <a:latin typeface="Comic Sans MS" panose="030F0702030302020204" pitchFamily="66" charset="0"/>
              </a:rPr>
              <a:t> </a:t>
            </a:r>
            <a:r>
              <a:rPr lang="de-DE" dirty="0" err="1" smtClean="0">
                <a:solidFill>
                  <a:srgbClr val="C00000"/>
                </a:solidFill>
                <a:latin typeface="Comic Sans MS" panose="030F0702030302020204" pitchFamily="66" charset="0"/>
              </a:rPr>
              <a:t>the</a:t>
            </a:r>
            <a:r>
              <a:rPr lang="de-DE" dirty="0" smtClean="0">
                <a:solidFill>
                  <a:srgbClr val="C00000"/>
                </a:solidFill>
                <a:latin typeface="Comic Sans MS" panose="030F0702030302020204" pitchFamily="66" charset="0"/>
              </a:rPr>
              <a:t> </a:t>
            </a:r>
            <a:r>
              <a:rPr lang="de-DE" dirty="0" err="1" smtClean="0">
                <a:solidFill>
                  <a:srgbClr val="C00000"/>
                </a:solidFill>
                <a:latin typeface="Comic Sans MS" panose="030F0702030302020204" pitchFamily="66" charset="0"/>
              </a:rPr>
              <a:t>visit</a:t>
            </a:r>
            <a:r>
              <a:rPr lang="de-DE" dirty="0" smtClean="0">
                <a:solidFill>
                  <a:srgbClr val="C00000"/>
                </a:solidFill>
                <a:latin typeface="Comic Sans MS" panose="030F0702030302020204" pitchFamily="66" charset="0"/>
              </a:rPr>
              <a:t> </a:t>
            </a:r>
            <a:r>
              <a:rPr lang="de-DE" dirty="0" err="1" smtClean="0">
                <a:solidFill>
                  <a:srgbClr val="C00000"/>
                </a:solidFill>
                <a:latin typeface="Comic Sans MS" panose="030F0702030302020204" pitchFamily="66" charset="0"/>
              </a:rPr>
              <a:t>of</a:t>
            </a:r>
            <a:r>
              <a:rPr lang="de-DE" dirty="0" smtClean="0">
                <a:solidFill>
                  <a:srgbClr val="C00000"/>
                </a:solidFill>
                <a:latin typeface="Comic Sans MS" panose="030F0702030302020204" pitchFamily="66" charset="0"/>
              </a:rPr>
              <a:t> </a:t>
            </a:r>
            <a:r>
              <a:rPr lang="de-DE" dirty="0" err="1" smtClean="0">
                <a:solidFill>
                  <a:srgbClr val="C00000"/>
                </a:solidFill>
                <a:latin typeface="Comic Sans MS" panose="030F0702030302020204" pitchFamily="66" charset="0"/>
              </a:rPr>
              <a:t>the</a:t>
            </a:r>
            <a:r>
              <a:rPr lang="de-DE" dirty="0" smtClean="0">
                <a:solidFill>
                  <a:srgbClr val="C00000"/>
                </a:solidFill>
                <a:latin typeface="Comic Sans MS" panose="030F0702030302020204" pitchFamily="66" charset="0"/>
              </a:rPr>
              <a:t> Management </a:t>
            </a:r>
            <a:r>
              <a:rPr lang="de-DE" dirty="0" err="1" smtClean="0">
                <a:solidFill>
                  <a:srgbClr val="C00000"/>
                </a:solidFill>
                <a:latin typeface="Comic Sans MS" panose="030F0702030302020204" pitchFamily="66" charset="0"/>
              </a:rPr>
              <a:t>of</a:t>
            </a:r>
            <a:r>
              <a:rPr lang="de-DE" dirty="0" smtClean="0">
                <a:solidFill>
                  <a:srgbClr val="C00000"/>
                </a:solidFill>
                <a:latin typeface="Comic Sans MS" panose="030F0702030302020204" pitchFamily="66" charset="0"/>
              </a:rPr>
              <a:t> </a:t>
            </a:r>
            <a:r>
              <a:rPr lang="de-DE" dirty="0" err="1" smtClean="0">
                <a:solidFill>
                  <a:srgbClr val="C00000"/>
                </a:solidFill>
                <a:latin typeface="Comic Sans MS" panose="030F0702030302020204" pitchFamily="66" charset="0"/>
              </a:rPr>
              <a:t>the</a:t>
            </a:r>
            <a:r>
              <a:rPr lang="de-DE" smtClean="0">
                <a:solidFill>
                  <a:srgbClr val="C00000"/>
                </a:solidFill>
                <a:latin typeface="Comic Sans MS" panose="030F0702030302020204" pitchFamily="66" charset="0"/>
              </a:rPr>
              <a:t> </a:t>
            </a:r>
            <a:r>
              <a:rPr lang="de-DE" smtClean="0">
                <a:solidFill>
                  <a:srgbClr val="C00000"/>
                </a:solidFill>
                <a:latin typeface="Comic Sans MS" panose="030F0702030302020204" pitchFamily="66" charset="0"/>
              </a:rPr>
              <a:t> </a:t>
            </a:r>
            <a:endParaRPr lang="de-DE" dirty="0" smtClean="0">
              <a:solidFill>
                <a:srgbClr val="C00000"/>
              </a:solidFill>
              <a:latin typeface="Comic Sans MS" panose="030F0702030302020204" pitchFamily="66" charset="0"/>
            </a:endParaRPr>
          </a:p>
          <a:p>
            <a:r>
              <a:rPr lang="de-DE" dirty="0" err="1" smtClean="0">
                <a:solidFill>
                  <a:srgbClr val="C00000"/>
                </a:solidFill>
                <a:latin typeface="Comic Sans MS" panose="030F0702030302020204" pitchFamily="66" charset="0"/>
              </a:rPr>
              <a:t>Swedish</a:t>
            </a:r>
            <a:r>
              <a:rPr lang="de-DE" dirty="0" smtClean="0">
                <a:solidFill>
                  <a:srgbClr val="C00000"/>
                </a:solidFill>
                <a:latin typeface="Comic Sans MS" panose="030F0702030302020204" pitchFamily="66" charset="0"/>
              </a:rPr>
              <a:t> Research Council (VR) </a:t>
            </a:r>
          </a:p>
          <a:p>
            <a:r>
              <a:rPr lang="de-DE" dirty="0" err="1" smtClean="0">
                <a:solidFill>
                  <a:srgbClr val="C00000"/>
                </a:solidFill>
                <a:latin typeface="Comic Sans MS" panose="030F0702030302020204" pitchFamily="66" charset="0"/>
              </a:rPr>
              <a:t>to</a:t>
            </a:r>
            <a:r>
              <a:rPr lang="de-DE" dirty="0" smtClean="0">
                <a:solidFill>
                  <a:srgbClr val="C00000"/>
                </a:solidFill>
                <a:latin typeface="Comic Sans MS" panose="030F0702030302020204" pitchFamily="66" charset="0"/>
              </a:rPr>
              <a:t> FREIA </a:t>
            </a:r>
          </a:p>
          <a:p>
            <a:r>
              <a:rPr lang="de-DE" dirty="0" smtClean="0">
                <a:solidFill>
                  <a:srgbClr val="C00000"/>
                </a:solidFill>
                <a:latin typeface="Comic Sans MS" panose="030F0702030302020204" pitchFamily="66" charset="0"/>
              </a:rPr>
              <a:t>2017-09-15</a:t>
            </a:r>
            <a:endParaRPr lang="de-DE" dirty="0">
              <a:solidFill>
                <a:srgbClr val="C00000"/>
              </a:solidFill>
              <a:latin typeface="Comic Sans MS" panose="030F0702030302020204" pitchFamily="66" charset="0"/>
            </a:endParaRPr>
          </a:p>
        </p:txBody>
      </p:sp>
      <p:sp>
        <p:nvSpPr>
          <p:cNvPr id="4" name="Date Placeholder 3"/>
          <p:cNvSpPr>
            <a:spLocks noGrp="1"/>
          </p:cNvSpPr>
          <p:nvPr>
            <p:ph type="dt" sz="half" idx="10"/>
          </p:nvPr>
        </p:nvSpPr>
        <p:spPr/>
        <p:txBody>
          <a:bodyPr/>
          <a:lstStyle/>
          <a:p>
            <a:r>
              <a:rPr lang="de-DE" smtClean="0"/>
              <a:t>2017-09-15</a:t>
            </a:r>
            <a:endParaRPr lang="de-DE"/>
          </a:p>
        </p:txBody>
      </p:sp>
      <p:sp>
        <p:nvSpPr>
          <p:cNvPr id="5" name="Footer Placeholder 4"/>
          <p:cNvSpPr>
            <a:spLocks noGrp="1"/>
          </p:cNvSpPr>
          <p:nvPr>
            <p:ph type="ftr" sz="quarter" idx="11"/>
          </p:nvPr>
        </p:nvSpPr>
        <p:spPr/>
        <p:txBody>
          <a:bodyPr/>
          <a:lstStyle/>
          <a:p>
            <a:r>
              <a:rPr lang="nn-NO" smtClean="0"/>
              <a:t>VR visit to FREIA 2017-09-15                                                                     Tord Ekelöf</a:t>
            </a:r>
            <a:endParaRPr lang="de-DE" dirty="0"/>
          </a:p>
        </p:txBody>
      </p:sp>
      <p:sp>
        <p:nvSpPr>
          <p:cNvPr id="6" name="Slide Number Placeholder 5"/>
          <p:cNvSpPr>
            <a:spLocks noGrp="1"/>
          </p:cNvSpPr>
          <p:nvPr>
            <p:ph type="sldNum" sz="quarter" idx="12"/>
          </p:nvPr>
        </p:nvSpPr>
        <p:spPr/>
        <p:txBody>
          <a:bodyPr/>
          <a:lstStyle/>
          <a:p>
            <a:fld id="{8347BC95-38AE-476E-B89E-3CAC0E10D5DD}" type="slidenum">
              <a:rPr lang="de-DE" smtClean="0"/>
              <a:t>1</a:t>
            </a:fld>
            <a:endParaRPr lang="de-DE"/>
          </a:p>
        </p:txBody>
      </p:sp>
    </p:spTree>
    <p:extLst>
      <p:ext uri="{BB962C8B-B14F-4D97-AF65-F5344CB8AC3E}">
        <p14:creationId xmlns:p14="http://schemas.microsoft.com/office/powerpoint/2010/main" val="944379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10</a:t>
            </a:fld>
            <a:endParaRPr lang="de-DE" dirty="0"/>
          </a:p>
        </p:txBody>
      </p:sp>
      <p:sp>
        <p:nvSpPr>
          <p:cNvPr id="5" name="Rectangle 4"/>
          <p:cNvSpPr/>
          <p:nvPr/>
        </p:nvSpPr>
        <p:spPr>
          <a:xfrm>
            <a:off x="326572" y="378823"/>
            <a:ext cx="10881360" cy="5983176"/>
          </a:xfrm>
          <a:prstGeom prst="rect">
            <a:avLst/>
          </a:prstGeom>
        </p:spPr>
        <p:txBody>
          <a:bodyPr wrap="square">
            <a:spAutoFit/>
          </a:bodyPr>
          <a:lstStyle/>
          <a:p>
            <a:pPr>
              <a:lnSpc>
                <a:spcPct val="115000"/>
              </a:lnSpc>
              <a:spcAft>
                <a:spcPts val="1200"/>
              </a:spcAft>
            </a:pPr>
            <a:r>
              <a:rPr lang="en-US" sz="3200" u="sng"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Finances</a:t>
            </a:r>
          </a:p>
          <a:p>
            <a:pPr marL="342900" indent="-342900">
              <a:buFont typeface="Arial" panose="020B0604020202020204" pitchFamily="34" charset="0"/>
              <a:buChar char="•"/>
            </a:pPr>
            <a:r>
              <a:rPr lang="en-US" sz="2400" dirty="0" smtClean="0">
                <a:solidFill>
                  <a:srgbClr val="C00000"/>
                </a:solidFill>
                <a:latin typeface="Comic Sans MS" panose="030F0702030302020204" pitchFamily="66" charset="0"/>
                <a:ea typeface="Times New Roman" panose="02020603050405020304" pitchFamily="18" charset="0"/>
              </a:rPr>
              <a:t>The </a:t>
            </a:r>
            <a:r>
              <a:rPr lang="en-US" sz="2400" dirty="0">
                <a:solidFill>
                  <a:srgbClr val="C00000"/>
                </a:solidFill>
                <a:latin typeface="Comic Sans MS" panose="030F0702030302020204" pitchFamily="66" charset="0"/>
                <a:ea typeface="Times New Roman" panose="02020603050405020304" pitchFamily="18" charset="0"/>
              </a:rPr>
              <a:t>currently acquired financing will </a:t>
            </a:r>
            <a:r>
              <a:rPr lang="en-US" sz="2400" b="1" dirty="0">
                <a:solidFill>
                  <a:srgbClr val="C00000"/>
                </a:solidFill>
                <a:latin typeface="Comic Sans MS" panose="030F0702030302020204" pitchFamily="66" charset="0"/>
                <a:ea typeface="Times New Roman" panose="02020603050405020304" pitchFamily="18" charset="0"/>
              </a:rPr>
              <a:t>cover the FREIA operational costs up till spring 2020. </a:t>
            </a:r>
            <a:endParaRPr lang="en-US" sz="2400" b="1" dirty="0" smtClean="0">
              <a:solidFill>
                <a:srgbClr val="C00000"/>
              </a:solidFill>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endParaRPr lang="en-US" sz="2400" dirty="0">
              <a:solidFill>
                <a:srgbClr val="C00000"/>
              </a:solidFill>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r>
              <a:rPr lang="en-US" sz="2400" dirty="0" smtClean="0">
                <a:solidFill>
                  <a:srgbClr val="C00000"/>
                </a:solidFill>
                <a:latin typeface="Comic Sans MS" panose="030F0702030302020204" pitchFamily="66" charset="0"/>
                <a:ea typeface="Times New Roman" panose="02020603050405020304" pitchFamily="18" charset="0"/>
              </a:rPr>
              <a:t>During </a:t>
            </a:r>
            <a:r>
              <a:rPr lang="en-US" sz="2400" dirty="0">
                <a:solidFill>
                  <a:srgbClr val="C00000"/>
                </a:solidFill>
                <a:latin typeface="Comic Sans MS" panose="030F0702030302020204" pitchFamily="66" charset="0"/>
                <a:ea typeface="Times New Roman" panose="02020603050405020304" pitchFamily="18" charset="0"/>
              </a:rPr>
              <a:t>the time till then </a:t>
            </a:r>
            <a:r>
              <a:rPr lang="en-US" sz="2400" b="1" dirty="0">
                <a:solidFill>
                  <a:srgbClr val="C00000"/>
                </a:solidFill>
                <a:latin typeface="Comic Sans MS" panose="030F0702030302020204" pitchFamily="66" charset="0"/>
                <a:ea typeface="Times New Roman" panose="02020603050405020304" pitchFamily="18" charset="0"/>
              </a:rPr>
              <a:t>more collaborative contracts with scientific partners need to be signed </a:t>
            </a:r>
            <a:r>
              <a:rPr lang="en-US" sz="2400" dirty="0">
                <a:solidFill>
                  <a:srgbClr val="C00000"/>
                </a:solidFill>
                <a:latin typeface="Comic Sans MS" panose="030F0702030302020204" pitchFamily="66" charset="0"/>
                <a:ea typeface="Times New Roman" panose="02020603050405020304" pitchFamily="18" charset="0"/>
              </a:rPr>
              <a:t>and a source providing a regular operations budget covering about </a:t>
            </a:r>
            <a:r>
              <a:rPr lang="en-US" sz="2400" b="1" dirty="0">
                <a:solidFill>
                  <a:srgbClr val="C00000"/>
                </a:solidFill>
                <a:latin typeface="Comic Sans MS" panose="030F0702030302020204" pitchFamily="66" charset="0"/>
                <a:ea typeface="Times New Roman" panose="02020603050405020304" pitchFamily="18" charset="0"/>
              </a:rPr>
              <a:t>half of the operational costs, i.e. </a:t>
            </a:r>
            <a:r>
              <a:rPr lang="en-US" sz="2400" b="1" dirty="0" smtClean="0">
                <a:solidFill>
                  <a:srgbClr val="C00000"/>
                </a:solidFill>
                <a:latin typeface="Comic Sans MS" panose="030F0702030302020204" pitchFamily="66" charset="0"/>
                <a:ea typeface="Times New Roman" panose="02020603050405020304" pitchFamily="18" charset="0"/>
              </a:rPr>
              <a:t>1.2 MEURO/year</a:t>
            </a:r>
            <a:r>
              <a:rPr lang="en-US" sz="2400" b="1" dirty="0">
                <a:solidFill>
                  <a:srgbClr val="C00000"/>
                </a:solidFill>
                <a:latin typeface="Comic Sans MS" panose="030F0702030302020204" pitchFamily="66" charset="0"/>
                <a:ea typeface="Times New Roman" panose="02020603050405020304" pitchFamily="18" charset="0"/>
              </a:rPr>
              <a:t>, needs be found</a:t>
            </a:r>
            <a:r>
              <a:rPr lang="en-US" sz="2400" dirty="0">
                <a:solidFill>
                  <a:srgbClr val="C00000"/>
                </a:solidFill>
                <a:latin typeface="Comic Sans MS" panose="030F0702030302020204" pitchFamily="66" charset="0"/>
                <a:ea typeface="Times New Roman" panose="02020603050405020304" pitchFamily="18" charset="0"/>
              </a:rPr>
              <a:t>. </a:t>
            </a:r>
            <a:endParaRPr lang="en-US" sz="2400" dirty="0" smtClean="0">
              <a:solidFill>
                <a:srgbClr val="C00000"/>
              </a:solidFill>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endParaRPr lang="en-US" sz="2400" dirty="0">
              <a:solidFill>
                <a:srgbClr val="C00000"/>
              </a:solidFill>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r>
              <a:rPr lang="en-US" sz="2400" dirty="0" smtClean="0">
                <a:solidFill>
                  <a:srgbClr val="C00000"/>
                </a:solidFill>
                <a:latin typeface="Comic Sans MS" panose="030F0702030302020204" pitchFamily="66" charset="0"/>
                <a:ea typeface="Times New Roman" panose="02020603050405020304" pitchFamily="18" charset="0"/>
              </a:rPr>
              <a:t>As </a:t>
            </a:r>
            <a:r>
              <a:rPr lang="en-US" sz="2400" dirty="0">
                <a:solidFill>
                  <a:srgbClr val="C00000"/>
                </a:solidFill>
                <a:latin typeface="Comic Sans MS" panose="030F0702030302020204" pitchFamily="66" charset="0"/>
                <a:ea typeface="Times New Roman" panose="02020603050405020304" pitchFamily="18" charset="0"/>
              </a:rPr>
              <a:t>the activity of </a:t>
            </a:r>
            <a:r>
              <a:rPr lang="en-US" sz="2400" b="1" dirty="0">
                <a:solidFill>
                  <a:srgbClr val="C00000"/>
                </a:solidFill>
                <a:latin typeface="Comic Sans MS" panose="030F0702030302020204" pitchFamily="66" charset="0"/>
                <a:ea typeface="Times New Roman" panose="02020603050405020304" pitchFamily="18" charset="0"/>
              </a:rPr>
              <a:t>FREIA </a:t>
            </a:r>
            <a:r>
              <a:rPr lang="en-US" sz="2400" b="1" dirty="0" smtClean="0">
                <a:solidFill>
                  <a:srgbClr val="C00000"/>
                </a:solidFill>
                <a:latin typeface="Comic Sans MS" panose="030F0702030302020204" pitchFamily="66" charset="0"/>
                <a:ea typeface="Times New Roman" panose="02020603050405020304" pitchFamily="18" charset="0"/>
              </a:rPr>
              <a:t>may </a:t>
            </a:r>
            <a:r>
              <a:rPr lang="en-US" sz="2400" b="1" dirty="0">
                <a:solidFill>
                  <a:srgbClr val="C00000"/>
                </a:solidFill>
                <a:latin typeface="Comic Sans MS" panose="030F0702030302020204" pitchFamily="66" charset="0"/>
                <a:ea typeface="Times New Roman" panose="02020603050405020304" pitchFamily="18" charset="0"/>
              </a:rPr>
              <a:t>be seen as a national resource</a:t>
            </a:r>
            <a:r>
              <a:rPr lang="en-US" sz="2400" dirty="0">
                <a:solidFill>
                  <a:srgbClr val="C00000"/>
                </a:solidFill>
                <a:latin typeface="Comic Sans MS" panose="030F0702030302020204" pitchFamily="66" charset="0"/>
                <a:ea typeface="Times New Roman" panose="02020603050405020304" pitchFamily="18" charset="0"/>
              </a:rPr>
              <a:t>, in particular when it comes to stimulating and procuring high-technology orders to </a:t>
            </a:r>
            <a:r>
              <a:rPr lang="en-US" sz="2400" b="1" dirty="0">
                <a:solidFill>
                  <a:srgbClr val="C00000"/>
                </a:solidFill>
                <a:latin typeface="Comic Sans MS" panose="030F0702030302020204" pitchFamily="66" charset="0"/>
                <a:ea typeface="Times New Roman" panose="02020603050405020304" pitchFamily="18" charset="0"/>
              </a:rPr>
              <a:t>Swedish industry </a:t>
            </a:r>
            <a:r>
              <a:rPr lang="en-US" sz="2400" dirty="0">
                <a:solidFill>
                  <a:srgbClr val="C00000"/>
                </a:solidFill>
                <a:latin typeface="Comic Sans MS" panose="030F0702030302020204" pitchFamily="66" charset="0"/>
                <a:ea typeface="Times New Roman" panose="02020603050405020304" pitchFamily="18" charset="0"/>
              </a:rPr>
              <a:t>from the large international research infrastructures </a:t>
            </a:r>
            <a:r>
              <a:rPr lang="en-US" sz="2400" dirty="0" smtClean="0">
                <a:solidFill>
                  <a:srgbClr val="C00000"/>
                </a:solidFill>
                <a:latin typeface="Comic Sans MS" panose="030F0702030302020204" pitchFamily="66" charset="0"/>
                <a:ea typeface="Times New Roman" panose="02020603050405020304" pitchFamily="18" charset="0"/>
              </a:rPr>
              <a:t>like </a:t>
            </a:r>
            <a:r>
              <a:rPr lang="en-US" sz="2400" b="1" dirty="0" smtClean="0">
                <a:solidFill>
                  <a:srgbClr val="C00000"/>
                </a:solidFill>
                <a:latin typeface="Comic Sans MS" panose="030F0702030302020204" pitchFamily="66" charset="0"/>
                <a:ea typeface="Times New Roman" panose="02020603050405020304" pitchFamily="18" charset="0"/>
              </a:rPr>
              <a:t>ESS, LHC, CLIC, X-FEL and in future FAIR, ITER, MYRRHA, ILC, FCC </a:t>
            </a:r>
            <a:r>
              <a:rPr lang="en-US" sz="2400" dirty="0" smtClean="0">
                <a:solidFill>
                  <a:srgbClr val="C00000"/>
                </a:solidFill>
                <a:latin typeface="Comic Sans MS" panose="030F0702030302020204" pitchFamily="66" charset="0"/>
                <a:ea typeface="Times New Roman" panose="02020603050405020304" pitchFamily="18" charset="0"/>
              </a:rPr>
              <a:t>and </a:t>
            </a:r>
            <a:r>
              <a:rPr lang="en-US" sz="2400" dirty="0">
                <a:solidFill>
                  <a:srgbClr val="C00000"/>
                </a:solidFill>
                <a:latin typeface="Comic Sans MS" panose="030F0702030302020204" pitchFamily="66" charset="0"/>
                <a:ea typeface="Times New Roman" panose="02020603050405020304" pitchFamily="18" charset="0"/>
              </a:rPr>
              <a:t>others,  </a:t>
            </a:r>
            <a:r>
              <a:rPr lang="en-US" sz="2400" dirty="0" smtClean="0">
                <a:solidFill>
                  <a:srgbClr val="C00000"/>
                </a:solidFill>
                <a:latin typeface="Comic Sans MS" panose="030F0702030302020204" pitchFamily="66" charset="0"/>
                <a:ea typeface="Times New Roman" panose="02020603050405020304" pitchFamily="18" charset="0"/>
              </a:rPr>
              <a:t>we argue that </a:t>
            </a:r>
            <a:r>
              <a:rPr lang="en-US" sz="2400" dirty="0">
                <a:solidFill>
                  <a:srgbClr val="C00000"/>
                </a:solidFill>
                <a:latin typeface="Comic Sans MS" panose="030F0702030302020204" pitchFamily="66" charset="0"/>
                <a:ea typeface="Times New Roman" panose="02020603050405020304" pitchFamily="18" charset="0"/>
              </a:rPr>
              <a:t>the activity should be supported from </a:t>
            </a:r>
            <a:r>
              <a:rPr lang="en-US" sz="2400" dirty="0" smtClean="0">
                <a:solidFill>
                  <a:srgbClr val="C00000"/>
                </a:solidFill>
                <a:latin typeface="Comic Sans MS" panose="030F0702030302020204" pitchFamily="66" charset="0"/>
                <a:ea typeface="Times New Roman" panose="02020603050405020304" pitchFamily="18" charset="0"/>
              </a:rPr>
              <a:t>national, not only local, </a:t>
            </a:r>
            <a:r>
              <a:rPr lang="en-US" sz="2400" dirty="0">
                <a:solidFill>
                  <a:srgbClr val="C00000"/>
                </a:solidFill>
                <a:latin typeface="Comic Sans MS" panose="030F0702030302020204" pitchFamily="66" charset="0"/>
                <a:ea typeface="Times New Roman" panose="02020603050405020304" pitchFamily="18" charset="0"/>
              </a:rPr>
              <a:t>funds.</a:t>
            </a:r>
            <a:endParaRPr lang="de-DE" sz="2400" dirty="0">
              <a:latin typeface="Comic Sans MS" panose="030F0702030302020204" pitchFamily="66" charset="0"/>
            </a:endParaRPr>
          </a:p>
        </p:txBody>
      </p:sp>
    </p:spTree>
    <p:extLst>
      <p:ext uri="{BB962C8B-B14F-4D97-AF65-F5344CB8AC3E}">
        <p14:creationId xmlns:p14="http://schemas.microsoft.com/office/powerpoint/2010/main" val="903010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dirty="0"/>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11</a:t>
            </a:fld>
            <a:endParaRPr lang="de-DE"/>
          </a:p>
        </p:txBody>
      </p:sp>
      <p:graphicFrame>
        <p:nvGraphicFramePr>
          <p:cNvPr id="7" name="Chart 6"/>
          <p:cNvGraphicFramePr/>
          <p:nvPr>
            <p:extLst>
              <p:ext uri="{D42A27DB-BD31-4B8C-83A1-F6EECF244321}">
                <p14:modId xmlns:p14="http://schemas.microsoft.com/office/powerpoint/2010/main" val="529213528"/>
              </p:ext>
            </p:extLst>
          </p:nvPr>
        </p:nvGraphicFramePr>
        <p:xfrm>
          <a:off x="2784143" y="540070"/>
          <a:ext cx="9129216" cy="5322626"/>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p:cNvSpPr txBox="1"/>
          <p:nvPr/>
        </p:nvSpPr>
        <p:spPr>
          <a:xfrm>
            <a:off x="287433" y="1050878"/>
            <a:ext cx="4131259" cy="4678204"/>
          </a:xfrm>
          <a:prstGeom prst="rect">
            <a:avLst/>
          </a:prstGeom>
          <a:noFill/>
        </p:spPr>
        <p:txBody>
          <a:bodyPr wrap="none" rtlCol="0">
            <a:spAutoFit/>
          </a:bodyPr>
          <a:lstStyle/>
          <a:p>
            <a:r>
              <a:rPr lang="de-DE" sz="3200" u="sng" dirty="0" smtClean="0">
                <a:solidFill>
                  <a:srgbClr val="C00000"/>
                </a:solidFill>
                <a:latin typeface="Comic Sans MS" panose="030F0702030302020204" pitchFamily="66" charset="0"/>
              </a:rPr>
              <a:t>Teaching</a:t>
            </a:r>
            <a:endParaRPr lang="de-DE" sz="3200" u="sng" dirty="0">
              <a:solidFill>
                <a:srgbClr val="C00000"/>
              </a:solidFill>
              <a:latin typeface="Comic Sans MS" panose="030F0702030302020204" pitchFamily="66" charset="0"/>
            </a:endParaRPr>
          </a:p>
          <a:p>
            <a:endParaRPr lang="de-DE" sz="3200" u="sng" dirty="0">
              <a:solidFill>
                <a:srgbClr val="C00000"/>
              </a:solidFill>
              <a:latin typeface="Comic Sans MS" panose="030F0702030302020204" pitchFamily="66" charset="0"/>
            </a:endParaRPr>
          </a:p>
          <a:p>
            <a:r>
              <a:rPr lang="de-DE" sz="2400" dirty="0" smtClean="0">
                <a:solidFill>
                  <a:srgbClr val="C00000"/>
                </a:solidFill>
                <a:latin typeface="Comic Sans MS" panose="030F0702030302020204" pitchFamily="66" charset="0"/>
              </a:rPr>
              <a:t>8 FREIA </a:t>
            </a:r>
            <a:r>
              <a:rPr lang="de-DE" sz="2400" dirty="0" err="1" smtClean="0">
                <a:solidFill>
                  <a:srgbClr val="C00000"/>
                </a:solidFill>
                <a:latin typeface="Comic Sans MS" panose="030F0702030302020204" pitchFamily="66" charset="0"/>
              </a:rPr>
              <a:t>lecturers</a:t>
            </a:r>
            <a:endParaRPr lang="de-DE" sz="2400" dirty="0" smtClean="0">
              <a:solidFill>
                <a:srgbClr val="C00000"/>
              </a:solidFill>
              <a:latin typeface="Comic Sans MS" panose="030F0702030302020204" pitchFamily="66" charset="0"/>
            </a:endParaRPr>
          </a:p>
          <a:p>
            <a:r>
              <a:rPr lang="de-DE" sz="2400" dirty="0" err="1">
                <a:solidFill>
                  <a:srgbClr val="C00000"/>
                </a:solidFill>
                <a:latin typeface="Comic Sans MS" panose="030F0702030302020204" pitchFamily="66" charset="0"/>
              </a:rPr>
              <a:t>g</a:t>
            </a:r>
            <a:r>
              <a:rPr lang="de-DE" sz="2400" dirty="0" err="1" smtClean="0">
                <a:solidFill>
                  <a:srgbClr val="C00000"/>
                </a:solidFill>
                <a:latin typeface="Comic Sans MS" panose="030F0702030302020204" pitchFamily="66" charset="0"/>
              </a:rPr>
              <a:t>iving</a:t>
            </a:r>
            <a:r>
              <a:rPr lang="de-DE" sz="2400" dirty="0" smtClean="0">
                <a:solidFill>
                  <a:srgbClr val="C00000"/>
                </a:solidFill>
                <a:latin typeface="Comic Sans MS" panose="030F0702030302020204" pitchFamily="66" charset="0"/>
              </a:rPr>
              <a:t> </a:t>
            </a:r>
          </a:p>
          <a:p>
            <a:endParaRPr lang="de-DE" sz="2400" dirty="0" smtClean="0">
              <a:solidFill>
                <a:srgbClr val="C00000"/>
              </a:solidFill>
              <a:latin typeface="Comic Sans MS" panose="030F0702030302020204" pitchFamily="66" charset="0"/>
            </a:endParaRPr>
          </a:p>
          <a:p>
            <a:pPr marL="457200" indent="-457200">
              <a:buAutoNum type="arabicPlain" startAt="304"/>
            </a:pPr>
            <a:r>
              <a:rPr lang="de-DE" sz="2400" dirty="0" smtClean="0">
                <a:solidFill>
                  <a:srgbClr val="C00000"/>
                </a:solidFill>
                <a:latin typeface="Comic Sans MS" panose="030F0702030302020204" pitchFamily="66" charset="0"/>
              </a:rPr>
              <a:t> </a:t>
            </a:r>
            <a:r>
              <a:rPr lang="de-DE" sz="2400" dirty="0" err="1" smtClean="0">
                <a:solidFill>
                  <a:srgbClr val="C00000"/>
                </a:solidFill>
                <a:latin typeface="Comic Sans MS" panose="030F0702030302020204" pitchFamily="66" charset="0"/>
              </a:rPr>
              <a:t>lecture</a:t>
            </a:r>
            <a:r>
              <a:rPr lang="de-DE" sz="2400" dirty="0" smtClean="0">
                <a:solidFill>
                  <a:srgbClr val="C00000"/>
                </a:solidFill>
                <a:latin typeface="Comic Sans MS" panose="030F0702030302020204" pitchFamily="66" charset="0"/>
              </a:rPr>
              <a:t> </a:t>
            </a:r>
            <a:r>
              <a:rPr lang="de-DE" sz="2400" dirty="0" err="1" smtClean="0">
                <a:solidFill>
                  <a:srgbClr val="C00000"/>
                </a:solidFill>
                <a:latin typeface="Comic Sans MS" panose="030F0702030302020204" pitchFamily="66" charset="0"/>
              </a:rPr>
              <a:t>hours</a:t>
            </a:r>
            <a:r>
              <a:rPr lang="de-DE" sz="2400" dirty="0" smtClean="0">
                <a:solidFill>
                  <a:srgbClr val="C00000"/>
                </a:solidFill>
                <a:latin typeface="Comic Sans MS" panose="030F0702030302020204" pitchFamily="66" charset="0"/>
              </a:rPr>
              <a:t> </a:t>
            </a:r>
          </a:p>
          <a:p>
            <a:pPr marL="457200" indent="-457200">
              <a:buAutoNum type="arabicPlain" startAt="304"/>
            </a:pPr>
            <a:endParaRPr lang="de-DE" sz="2400" dirty="0" smtClean="0">
              <a:solidFill>
                <a:srgbClr val="C00000"/>
              </a:solidFill>
              <a:latin typeface="Comic Sans MS" panose="030F0702030302020204" pitchFamily="66" charset="0"/>
            </a:endParaRPr>
          </a:p>
          <a:p>
            <a:r>
              <a:rPr lang="de-DE" sz="2400" dirty="0" err="1" smtClean="0">
                <a:solidFill>
                  <a:srgbClr val="C00000"/>
                </a:solidFill>
                <a:latin typeface="Comic Sans MS" panose="030F0702030302020204" pitchFamily="66" charset="0"/>
              </a:rPr>
              <a:t>and</a:t>
            </a:r>
            <a:endParaRPr lang="de-DE" sz="2400" dirty="0" smtClean="0">
              <a:solidFill>
                <a:srgbClr val="C00000"/>
              </a:solidFill>
              <a:latin typeface="Comic Sans MS" panose="030F0702030302020204" pitchFamily="66" charset="0"/>
            </a:endParaRPr>
          </a:p>
          <a:p>
            <a:endParaRPr lang="de-DE" sz="2400" dirty="0" smtClean="0">
              <a:solidFill>
                <a:srgbClr val="C00000"/>
              </a:solidFill>
              <a:latin typeface="Comic Sans MS" panose="030F0702030302020204" pitchFamily="66" charset="0"/>
            </a:endParaRPr>
          </a:p>
          <a:p>
            <a:r>
              <a:rPr lang="de-DE" sz="2400" dirty="0" smtClean="0">
                <a:solidFill>
                  <a:srgbClr val="C00000"/>
                </a:solidFill>
                <a:latin typeface="Comic Sans MS" panose="030F0702030302020204" pitchFamily="66" charset="0"/>
              </a:rPr>
              <a:t>158  </a:t>
            </a:r>
            <a:r>
              <a:rPr lang="de-DE" sz="2400" dirty="0" err="1" smtClean="0">
                <a:solidFill>
                  <a:srgbClr val="C00000"/>
                </a:solidFill>
                <a:latin typeface="Comic Sans MS" panose="030F0702030302020204" pitchFamily="66" charset="0"/>
              </a:rPr>
              <a:t>laboratory</a:t>
            </a:r>
            <a:r>
              <a:rPr lang="de-DE" sz="2400" dirty="0" smtClean="0">
                <a:solidFill>
                  <a:srgbClr val="C00000"/>
                </a:solidFill>
                <a:latin typeface="Comic Sans MS" panose="030F0702030302020204" pitchFamily="66" charset="0"/>
              </a:rPr>
              <a:t> </a:t>
            </a:r>
            <a:r>
              <a:rPr lang="de-DE" sz="2400" dirty="0" err="1" smtClean="0">
                <a:solidFill>
                  <a:srgbClr val="C00000"/>
                </a:solidFill>
                <a:latin typeface="Comic Sans MS" panose="030F0702030302020204" pitchFamily="66" charset="0"/>
              </a:rPr>
              <a:t>instruction</a:t>
            </a:r>
            <a:r>
              <a:rPr lang="de-DE" sz="2400" dirty="0">
                <a:solidFill>
                  <a:srgbClr val="C00000"/>
                </a:solidFill>
                <a:latin typeface="Comic Sans MS" panose="030F0702030302020204" pitchFamily="66" charset="0"/>
              </a:rPr>
              <a:t> </a:t>
            </a:r>
            <a:endParaRPr lang="de-DE" sz="2400" dirty="0" smtClean="0">
              <a:solidFill>
                <a:srgbClr val="C00000"/>
              </a:solidFill>
              <a:latin typeface="Comic Sans MS" panose="030F0702030302020204" pitchFamily="66" charset="0"/>
            </a:endParaRPr>
          </a:p>
          <a:p>
            <a:r>
              <a:rPr lang="de-DE" sz="2400" dirty="0" err="1" smtClean="0">
                <a:solidFill>
                  <a:srgbClr val="C00000"/>
                </a:solidFill>
                <a:latin typeface="Comic Sans MS" panose="030F0702030302020204" pitchFamily="66" charset="0"/>
              </a:rPr>
              <a:t>hours</a:t>
            </a:r>
            <a:endParaRPr lang="de-DE" sz="2400" dirty="0">
              <a:solidFill>
                <a:srgbClr val="C00000"/>
              </a:solidFill>
              <a:latin typeface="Comic Sans MS" panose="030F0702030302020204" pitchFamily="66" charset="0"/>
            </a:endParaRPr>
          </a:p>
          <a:p>
            <a:endParaRPr lang="de-DE" b="1" dirty="0"/>
          </a:p>
        </p:txBody>
      </p:sp>
    </p:spTree>
    <p:extLst>
      <p:ext uri="{BB962C8B-B14F-4D97-AF65-F5344CB8AC3E}">
        <p14:creationId xmlns:p14="http://schemas.microsoft.com/office/powerpoint/2010/main" val="24298595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dirty="0"/>
          </a:p>
        </p:txBody>
      </p:sp>
      <p:sp>
        <p:nvSpPr>
          <p:cNvPr id="3" name="Footer Placeholder 2"/>
          <p:cNvSpPr>
            <a:spLocks noGrp="1"/>
          </p:cNvSpPr>
          <p:nvPr>
            <p:ph type="ftr" sz="quarter" idx="11"/>
          </p:nvPr>
        </p:nvSpPr>
        <p:spPr>
          <a:xfrm>
            <a:off x="4038600" y="6382475"/>
            <a:ext cx="4114800" cy="365125"/>
          </a:xfrm>
        </p:spPr>
        <p:txBody>
          <a:bodyPr/>
          <a:lstStyle/>
          <a:p>
            <a:r>
              <a:rPr lang="nn-NO" smtClean="0"/>
              <a:t>VR visit to FREIA 2017-09-15                                                                     Tord Ekelöf</a:t>
            </a:r>
            <a:endParaRPr lang="de-DE" dirty="0"/>
          </a:p>
        </p:txBody>
      </p:sp>
      <p:sp>
        <p:nvSpPr>
          <p:cNvPr id="4" name="Slide Number Placeholder 3"/>
          <p:cNvSpPr>
            <a:spLocks noGrp="1"/>
          </p:cNvSpPr>
          <p:nvPr>
            <p:ph type="sldNum" sz="quarter" idx="12"/>
          </p:nvPr>
        </p:nvSpPr>
        <p:spPr/>
        <p:txBody>
          <a:bodyPr/>
          <a:lstStyle/>
          <a:p>
            <a:fld id="{8347BC95-38AE-476E-B89E-3CAC0E10D5DD}" type="slidenum">
              <a:rPr lang="de-DE" smtClean="0"/>
              <a:t>12</a:t>
            </a:fld>
            <a:endParaRPr lang="de-DE" dirty="0"/>
          </a:p>
        </p:txBody>
      </p:sp>
      <p:sp>
        <p:nvSpPr>
          <p:cNvPr id="5" name="Rectangle 4"/>
          <p:cNvSpPr/>
          <p:nvPr/>
        </p:nvSpPr>
        <p:spPr>
          <a:xfrm>
            <a:off x="415636" y="550478"/>
            <a:ext cx="11360727" cy="5875455"/>
          </a:xfrm>
          <a:prstGeom prst="rect">
            <a:avLst/>
          </a:prstGeom>
        </p:spPr>
        <p:txBody>
          <a:bodyPr wrap="square">
            <a:spAutoFit/>
          </a:bodyPr>
          <a:lstStyle/>
          <a:p>
            <a:pPr>
              <a:lnSpc>
                <a:spcPct val="115000"/>
              </a:lnSpc>
              <a:spcAft>
                <a:spcPts val="1200"/>
              </a:spcAft>
            </a:pPr>
            <a:r>
              <a:rPr lang="en-US" sz="3200" u="sng"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Leadership</a:t>
            </a:r>
          </a:p>
          <a:p>
            <a:pPr marL="342900" indent="-342900">
              <a:lnSpc>
                <a:spcPct val="115000"/>
              </a:lnSpc>
              <a:spcAft>
                <a:spcPts val="120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FREIA Division Head </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(Tord Ekelöf)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is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planning and negotiating the commitment of the FREIA laboratory to new collaborative projects. Major projects committing the whole FREIA Laboratory are led and coordinated by the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Project </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Manager (Roger </a:t>
            </a:r>
            <a:r>
              <a:rPr lang="en-US" sz="2000" b="1"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Ruber</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daily work in the laboratory is led by the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Laboratory </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Manager (Lars </a:t>
            </a:r>
            <a:r>
              <a:rPr lang="en-US" sz="2000" b="1"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Hermansson</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p>
          <a:p>
            <a:pPr marL="342900" indent="-342900">
              <a:lnSpc>
                <a:spcPct val="115000"/>
              </a:lnSpc>
              <a:spcAft>
                <a:spcPts val="1200"/>
              </a:spcAft>
              <a:buFont typeface="Arial" panose="020B0604020202020204" pitchFamily="34" charset="0"/>
              <a:buChar char="•"/>
            </a:pP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All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decisions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are discussed, before they are taken, by the Division management with the whole personnel during the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weekly meetings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held every Monday from 2 to 4 pm. </a:t>
            </a:r>
            <a:endPar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lnSpc>
                <a:spcPct val="115000"/>
              </a:lnSpc>
              <a:spcAft>
                <a:spcPts val="120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There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are also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smaller projects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which are led by individual Division members. </a:t>
            </a:r>
            <a:endPar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lnSpc>
                <a:spcPct val="115000"/>
              </a:lnSpc>
              <a:spcAft>
                <a:spcPts val="120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An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acute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problem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is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absence of a regular FREIA operations budget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preventing the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planning of a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longer term future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research program and for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matching contributions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from the FREIA side when negotiating new collaborative projects.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resources are also needed to enable the recruitment of a </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professor in accelerator and instrumentation  physics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to lead the laboratories scientific program in future. The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currently accumulated project financing will allow the activity in the Laboratory to continue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only up to 2020</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90819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13</a:t>
            </a:fld>
            <a:endParaRPr lang="de-DE"/>
          </a:p>
        </p:txBody>
      </p:sp>
      <p:sp>
        <p:nvSpPr>
          <p:cNvPr id="5" name="Rectangle 4"/>
          <p:cNvSpPr/>
          <p:nvPr/>
        </p:nvSpPr>
        <p:spPr>
          <a:xfrm>
            <a:off x="286603" y="-36216"/>
            <a:ext cx="11905397" cy="6924973"/>
          </a:xfrm>
          <a:prstGeom prst="rect">
            <a:avLst/>
          </a:prstGeom>
        </p:spPr>
        <p:txBody>
          <a:bodyPr wrap="square">
            <a:spAutoFit/>
          </a:bodyPr>
          <a:lstStyle/>
          <a:p>
            <a:r>
              <a:rPr lang="en-US" sz="3200" u="sng"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Link/communication with department, faculty, university, other universities and industry</a:t>
            </a:r>
          </a:p>
          <a:p>
            <a:pPr marL="342900" indent="-342900">
              <a:buFont typeface="Arial" panose="020B0604020202020204" pitchFamily="34" charset="0"/>
              <a:buChar char="•"/>
            </a:pPr>
            <a:endParaRPr lang="en-US" sz="2000" dirty="0">
              <a:solidFill>
                <a:srgbClr val="C00000"/>
              </a:solidFill>
              <a:latin typeface="Comic Sans MS" panose="030F0702030302020204" pitchFamily="66"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The Head of FREIA Division participates in </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the weekly meetings of the Division Heads </a:t>
            </a:r>
            <a:r>
              <a:rPr lang="en-US" sz="20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and in the Preparatory Meetings  for the Department Board.</a:t>
            </a:r>
          </a:p>
          <a:p>
            <a:pPr marL="342900" indent="-342900">
              <a:buFont typeface="Arial" panose="020B0604020202020204" pitchFamily="34" charset="0"/>
              <a:buChar char="•"/>
            </a:pPr>
            <a:endParaRPr lang="en-US" sz="2000" dirty="0">
              <a:solidFill>
                <a:srgbClr val="C00000"/>
              </a:solidFill>
              <a:latin typeface="Comic Sans MS" panose="030F0702030302020204" pitchFamily="66"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The </a:t>
            </a:r>
            <a:r>
              <a:rPr lang="en-US" sz="2000" b="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leadership and support from the managements on the </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Physics and Astronomy Department</a:t>
            </a:r>
            <a:r>
              <a:rPr lang="en-US" sz="2000" b="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 the Faculty and the University </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management levels </a:t>
            </a:r>
            <a:r>
              <a:rPr lang="en-US" sz="2000" b="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has been of decisive importance </a:t>
            </a:r>
            <a:r>
              <a:rPr lang="en-US" sz="20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for the creation and further development of the FREIA Laboratory. </a:t>
            </a:r>
            <a:endParaRPr lang="en-US" sz="20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US" sz="20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The absence of a formal Faculty Program in Accelerator and instrumentation physics prevents the recruitments of tenure positions (</a:t>
            </a:r>
            <a:r>
              <a:rPr lang="en-US" sz="2000" b="1" dirty="0" err="1"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lecturerships</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 and professorships) in the </a:t>
            </a:r>
            <a:r>
              <a:rPr lang="en-US" sz="2000" b="1" dirty="0" err="1"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Divison</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a:t>
            </a:r>
          </a:p>
          <a:p>
            <a:pPr marL="342900" indent="-342900">
              <a:buFont typeface="Arial" panose="020B0604020202020204" pitchFamily="34" charset="0"/>
              <a:buChar char="•"/>
            </a:pPr>
            <a:endParaRPr lang="en-US" sz="20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In </a:t>
            </a:r>
            <a:r>
              <a:rPr lang="en-US" sz="20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order to motivate and </a:t>
            </a:r>
            <a:r>
              <a:rPr lang="en-US" sz="20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obtain </a:t>
            </a:r>
            <a:r>
              <a:rPr lang="en-US" sz="20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external operational support it will be important to </a:t>
            </a:r>
            <a:r>
              <a:rPr lang="en-US" sz="2000" b="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establish </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FREIA as a </a:t>
            </a:r>
            <a:r>
              <a:rPr lang="en-US" sz="2000" b="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national </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facility</a:t>
            </a:r>
            <a:r>
              <a:rPr lang="en-US" sz="20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 </a:t>
            </a:r>
          </a:p>
          <a:p>
            <a:pPr marL="342900" indent="-342900">
              <a:buFont typeface="Arial" panose="020B0604020202020204" pitchFamily="34" charset="0"/>
              <a:buChar char="•"/>
            </a:pPr>
            <a:endParaRPr lang="en-US" sz="2000" b="1" dirty="0">
              <a:solidFill>
                <a:srgbClr val="C00000"/>
              </a:solidFill>
              <a:latin typeface="Comic Sans MS" panose="030F0702030302020204" pitchFamily="66"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Since, </a:t>
            </a:r>
            <a:r>
              <a:rPr lang="en-US" sz="2000" b="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in the </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end, </a:t>
            </a:r>
            <a:r>
              <a:rPr lang="en-US" sz="2000" b="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almost all of the series production of </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new components for basic research infrastructures has </a:t>
            </a:r>
            <a:r>
              <a:rPr lang="en-US" sz="2000" b="1"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to be made in industry, the involvement of industry already in the development phase is </a:t>
            </a:r>
            <a:r>
              <a:rPr lang="en-US" sz="2000" b="1"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a absolutely necessary condition </a:t>
            </a:r>
            <a:r>
              <a:rPr lang="en-US" sz="2000" b="1" u="sng"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for the advancement of basic research</a:t>
            </a:r>
            <a:r>
              <a:rPr lang="en-US"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 </a:t>
            </a:r>
            <a:endParaRPr lang="de-DE" dirty="0">
              <a:latin typeface="Comic Sans MS" panose="030F0702030302020204" pitchFamily="66" charset="0"/>
            </a:endParaRPr>
          </a:p>
        </p:txBody>
      </p:sp>
    </p:spTree>
    <p:extLst>
      <p:ext uri="{BB962C8B-B14F-4D97-AF65-F5344CB8AC3E}">
        <p14:creationId xmlns:p14="http://schemas.microsoft.com/office/powerpoint/2010/main" val="2062416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dirty="0" smtClean="0"/>
              <a:t>VR visit to FREIA 2017-09-15                                                                     Tord Ekelöf</a:t>
            </a:r>
            <a:endParaRPr lang="de-DE" dirty="0"/>
          </a:p>
        </p:txBody>
      </p:sp>
      <p:sp>
        <p:nvSpPr>
          <p:cNvPr id="4" name="Slide Number Placeholder 3"/>
          <p:cNvSpPr>
            <a:spLocks noGrp="1"/>
          </p:cNvSpPr>
          <p:nvPr>
            <p:ph type="sldNum" sz="quarter" idx="12"/>
          </p:nvPr>
        </p:nvSpPr>
        <p:spPr/>
        <p:txBody>
          <a:bodyPr/>
          <a:lstStyle/>
          <a:p>
            <a:fld id="{8347BC95-38AE-476E-B89E-3CAC0E10D5DD}" type="slidenum">
              <a:rPr lang="de-DE" smtClean="0"/>
              <a:t>14</a:t>
            </a:fld>
            <a:endParaRPr lang="de-DE"/>
          </a:p>
        </p:txBody>
      </p:sp>
      <p:sp>
        <p:nvSpPr>
          <p:cNvPr id="5" name="Rectangle 4"/>
          <p:cNvSpPr/>
          <p:nvPr/>
        </p:nvSpPr>
        <p:spPr>
          <a:xfrm>
            <a:off x="131928" y="36030"/>
            <a:ext cx="11928143" cy="6740307"/>
          </a:xfrm>
          <a:prstGeom prst="rect">
            <a:avLst/>
          </a:prstGeom>
        </p:spPr>
        <p:txBody>
          <a:bodyPr wrap="square">
            <a:spAutoFit/>
          </a:bodyPr>
          <a:lstStyle/>
          <a:p>
            <a:r>
              <a:rPr lang="en-US" sz="3200" u="sng" dirty="0" smtClean="0">
                <a:solidFill>
                  <a:srgbClr val="C00000"/>
                </a:solidFill>
                <a:latin typeface="Comic Sans MS" panose="030F0702030302020204" pitchFamily="66" charset="0"/>
                <a:ea typeface="Times New Roman" panose="02020603050405020304" pitchFamily="18" charset="0"/>
              </a:rPr>
              <a:t>“The Valley of Death”</a:t>
            </a:r>
          </a:p>
          <a:p>
            <a:endParaRPr lang="en-US" sz="2000" dirty="0">
              <a:solidFill>
                <a:srgbClr val="C00000"/>
              </a:solidFill>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rPr>
              <a:t>The </a:t>
            </a:r>
            <a:r>
              <a:rPr lang="en-US" sz="2000" dirty="0">
                <a:solidFill>
                  <a:srgbClr val="C00000"/>
                </a:solidFill>
                <a:latin typeface="Comic Sans MS" panose="030F0702030302020204" pitchFamily="66" charset="0"/>
                <a:ea typeface="Times New Roman" panose="02020603050405020304" pitchFamily="18" charset="0"/>
              </a:rPr>
              <a:t>lack of financial support </a:t>
            </a:r>
            <a:r>
              <a:rPr lang="en-US" sz="2000" dirty="0" smtClean="0">
                <a:solidFill>
                  <a:srgbClr val="C00000"/>
                </a:solidFill>
                <a:latin typeface="Comic Sans MS" panose="030F0702030302020204" pitchFamily="66" charset="0"/>
                <a:ea typeface="Times New Roman" panose="02020603050405020304" pitchFamily="18" charset="0"/>
              </a:rPr>
              <a:t>in Sweden for </a:t>
            </a:r>
            <a:r>
              <a:rPr lang="en-US" sz="2000" dirty="0">
                <a:solidFill>
                  <a:srgbClr val="C00000"/>
                </a:solidFill>
                <a:latin typeface="Comic Sans MS" panose="030F0702030302020204" pitchFamily="66" charset="0"/>
                <a:ea typeface="Times New Roman" panose="02020603050405020304" pitchFamily="18" charset="0"/>
              </a:rPr>
              <a:t>development of the new accelerator and instrumentation </a:t>
            </a:r>
            <a:r>
              <a:rPr lang="en-US" sz="2000" dirty="0" smtClean="0">
                <a:solidFill>
                  <a:srgbClr val="C00000"/>
                </a:solidFill>
                <a:latin typeface="Comic Sans MS" panose="030F0702030302020204" pitchFamily="66" charset="0"/>
                <a:ea typeface="Times New Roman" panose="02020603050405020304" pitchFamily="18" charset="0"/>
              </a:rPr>
              <a:t>technology is due to an </a:t>
            </a:r>
            <a:r>
              <a:rPr lang="en-US" sz="2000" b="1" dirty="0" smtClean="0">
                <a:solidFill>
                  <a:srgbClr val="C00000"/>
                </a:solidFill>
                <a:latin typeface="Comic Sans MS" panose="030F0702030302020204" pitchFamily="66" charset="0"/>
                <a:ea typeface="Times New Roman" panose="02020603050405020304" pitchFamily="18" charset="0"/>
              </a:rPr>
              <a:t>outstanding </a:t>
            </a:r>
            <a:r>
              <a:rPr lang="en-US" sz="2000" b="1" dirty="0">
                <a:solidFill>
                  <a:srgbClr val="C00000"/>
                </a:solidFill>
                <a:latin typeface="Comic Sans MS" panose="030F0702030302020204" pitchFamily="66" charset="0"/>
                <a:ea typeface="Times New Roman" panose="02020603050405020304" pitchFamily="18" charset="0"/>
              </a:rPr>
              <a:t>void </a:t>
            </a:r>
            <a:r>
              <a:rPr lang="en-US" sz="2000" b="1" dirty="0" smtClean="0">
                <a:solidFill>
                  <a:srgbClr val="C00000"/>
                </a:solidFill>
                <a:latin typeface="Comic Sans MS" panose="030F0702030302020204" pitchFamily="66" charset="0"/>
                <a:ea typeface="Times New Roman" panose="02020603050405020304" pitchFamily="18" charset="0"/>
              </a:rPr>
              <a:t>- sometimes </a:t>
            </a:r>
            <a:r>
              <a:rPr lang="en-US" sz="2000" b="1" dirty="0">
                <a:solidFill>
                  <a:srgbClr val="C00000"/>
                </a:solidFill>
                <a:latin typeface="Comic Sans MS" panose="030F0702030302020204" pitchFamily="66" charset="0"/>
                <a:ea typeface="Times New Roman" panose="02020603050405020304" pitchFamily="18" charset="0"/>
              </a:rPr>
              <a:t>called “The Valley of Death</a:t>
            </a:r>
            <a:r>
              <a:rPr lang="en-US" sz="2000" b="1" dirty="0" smtClean="0">
                <a:solidFill>
                  <a:srgbClr val="C00000"/>
                </a:solidFill>
                <a:latin typeface="Comic Sans MS" panose="030F0702030302020204" pitchFamily="66" charset="0"/>
                <a:ea typeface="Times New Roman" panose="02020603050405020304" pitchFamily="18" charset="0"/>
              </a:rPr>
              <a:t>” - </a:t>
            </a:r>
            <a:r>
              <a:rPr lang="en-US" sz="2000" b="1" dirty="0">
                <a:solidFill>
                  <a:srgbClr val="C00000"/>
                </a:solidFill>
                <a:latin typeface="Comic Sans MS" panose="030F0702030302020204" pitchFamily="66" charset="0"/>
                <a:ea typeface="Times New Roman" panose="02020603050405020304" pitchFamily="18" charset="0"/>
              </a:rPr>
              <a:t>between the support for basics science provided </a:t>
            </a:r>
            <a:r>
              <a:rPr lang="en-US" sz="2000" b="1" dirty="0" smtClean="0">
                <a:solidFill>
                  <a:srgbClr val="C00000"/>
                </a:solidFill>
                <a:latin typeface="Comic Sans MS" panose="030F0702030302020204" pitchFamily="66" charset="0"/>
                <a:ea typeface="Times New Roman" panose="02020603050405020304" pitchFamily="18" charset="0"/>
              </a:rPr>
              <a:t>by the </a:t>
            </a:r>
            <a:r>
              <a:rPr lang="en-US" sz="2000" b="1" dirty="0">
                <a:solidFill>
                  <a:srgbClr val="C00000"/>
                </a:solidFill>
                <a:latin typeface="Comic Sans MS" panose="030F0702030302020204" pitchFamily="66" charset="0"/>
                <a:ea typeface="Times New Roman" panose="02020603050405020304" pitchFamily="18" charset="0"/>
              </a:rPr>
              <a:t>Swedish Research Council VR and </a:t>
            </a:r>
            <a:r>
              <a:rPr lang="en-US" sz="2000" b="1" dirty="0" smtClean="0">
                <a:solidFill>
                  <a:srgbClr val="C00000"/>
                </a:solidFill>
                <a:latin typeface="Comic Sans MS" panose="030F0702030302020204" pitchFamily="66" charset="0"/>
                <a:ea typeface="Times New Roman" panose="02020603050405020304" pitchFamily="18" charset="0"/>
              </a:rPr>
              <a:t>the support for technological development provided by the </a:t>
            </a:r>
            <a:r>
              <a:rPr lang="en-US" sz="2000" b="1" dirty="0">
                <a:solidFill>
                  <a:srgbClr val="C00000"/>
                </a:solidFill>
                <a:latin typeface="Comic Sans MS" panose="030F0702030302020204" pitchFamily="66" charset="0"/>
                <a:ea typeface="Times New Roman" panose="02020603050405020304" pitchFamily="18" charset="0"/>
              </a:rPr>
              <a:t>Swedish </a:t>
            </a:r>
            <a:r>
              <a:rPr lang="en-US" sz="2000" b="1" dirty="0" smtClean="0">
                <a:solidFill>
                  <a:srgbClr val="C00000"/>
                </a:solidFill>
                <a:latin typeface="Comic Sans MS" panose="030F0702030302020204" pitchFamily="66" charset="0"/>
                <a:ea typeface="Times New Roman" panose="02020603050405020304" pitchFamily="18" charset="0"/>
              </a:rPr>
              <a:t>Innovation Authority </a:t>
            </a:r>
            <a:r>
              <a:rPr lang="en-US" sz="2000" b="1" dirty="0" err="1" smtClean="0">
                <a:solidFill>
                  <a:srgbClr val="C00000"/>
                </a:solidFill>
                <a:latin typeface="Comic Sans MS" panose="030F0702030302020204" pitchFamily="66" charset="0"/>
                <a:ea typeface="Times New Roman" panose="02020603050405020304" pitchFamily="18" charset="0"/>
              </a:rPr>
              <a:t>Vinnova</a:t>
            </a:r>
            <a:r>
              <a:rPr lang="en-US" sz="2000" b="1" dirty="0" smtClean="0">
                <a:solidFill>
                  <a:srgbClr val="C00000"/>
                </a:solidFill>
                <a:latin typeface="Comic Sans MS" panose="030F0702030302020204" pitchFamily="66" charset="0"/>
                <a:ea typeface="Times New Roman" panose="02020603050405020304" pitchFamily="18" charset="0"/>
              </a:rPr>
              <a:t>.</a:t>
            </a:r>
          </a:p>
          <a:p>
            <a:pPr marL="342900" indent="-342900">
              <a:buFont typeface="Arial" panose="020B0604020202020204" pitchFamily="34" charset="0"/>
              <a:buChar char="•"/>
            </a:pPr>
            <a:endParaRPr lang="en-US" sz="2000" i="1" dirty="0" smtClean="0">
              <a:solidFill>
                <a:srgbClr val="C00000"/>
              </a:solidFill>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r>
              <a:rPr lang="en-US" sz="2000" b="1" dirty="0">
                <a:solidFill>
                  <a:srgbClr val="C00000"/>
                </a:solidFill>
                <a:latin typeface="Comic Sans MS" panose="030F0702030302020204" pitchFamily="66" charset="0"/>
                <a:ea typeface="Times New Roman" panose="02020603050405020304" pitchFamily="18" charset="0"/>
              </a:rPr>
              <a:t>The link and mutual cooperation </a:t>
            </a:r>
            <a:r>
              <a:rPr lang="en-US" sz="2000" b="1" dirty="0" smtClean="0">
                <a:solidFill>
                  <a:srgbClr val="C00000"/>
                </a:solidFill>
                <a:latin typeface="Comic Sans MS" panose="030F0702030302020204" pitchFamily="66" charset="0"/>
                <a:ea typeface="Times New Roman" panose="02020603050405020304" pitchFamily="18" charset="0"/>
              </a:rPr>
              <a:t>between VR </a:t>
            </a:r>
            <a:r>
              <a:rPr lang="en-US" sz="2000" b="1" dirty="0">
                <a:solidFill>
                  <a:srgbClr val="C00000"/>
                </a:solidFill>
                <a:latin typeface="Comic Sans MS" panose="030F0702030302020204" pitchFamily="66" charset="0"/>
                <a:ea typeface="Times New Roman" panose="02020603050405020304" pitchFamily="18" charset="0"/>
              </a:rPr>
              <a:t>and </a:t>
            </a:r>
            <a:r>
              <a:rPr lang="en-US" sz="2000" b="1" dirty="0" err="1" smtClean="0">
                <a:solidFill>
                  <a:srgbClr val="C00000"/>
                </a:solidFill>
                <a:latin typeface="Comic Sans MS" panose="030F0702030302020204" pitchFamily="66" charset="0"/>
                <a:ea typeface="Times New Roman" panose="02020603050405020304" pitchFamily="18" charset="0"/>
              </a:rPr>
              <a:t>Vinnova</a:t>
            </a:r>
            <a:r>
              <a:rPr lang="en-US" sz="2000" b="1" dirty="0" smtClean="0">
                <a:solidFill>
                  <a:srgbClr val="C00000"/>
                </a:solidFill>
                <a:latin typeface="Comic Sans MS" panose="030F0702030302020204" pitchFamily="66" charset="0"/>
                <a:ea typeface="Times New Roman" panose="02020603050405020304" pitchFamily="18" charset="0"/>
              </a:rPr>
              <a:t> needs </a:t>
            </a:r>
            <a:r>
              <a:rPr lang="en-US" sz="2000" b="1" dirty="0">
                <a:solidFill>
                  <a:srgbClr val="C00000"/>
                </a:solidFill>
                <a:latin typeface="Comic Sans MS" panose="030F0702030302020204" pitchFamily="66" charset="0"/>
                <a:ea typeface="Times New Roman" panose="02020603050405020304" pitchFamily="18" charset="0"/>
              </a:rPr>
              <a:t>to be strengthened</a:t>
            </a:r>
            <a:r>
              <a:rPr lang="en-US" sz="2000" dirty="0">
                <a:solidFill>
                  <a:srgbClr val="C00000"/>
                </a:solidFill>
                <a:latin typeface="Comic Sans MS" panose="030F0702030302020204" pitchFamily="66" charset="0"/>
                <a:ea typeface="Times New Roman" panose="02020603050405020304" pitchFamily="18" charset="0"/>
              </a:rPr>
              <a:t>. </a:t>
            </a:r>
          </a:p>
          <a:p>
            <a:endParaRPr lang="en-US" sz="2000" dirty="0">
              <a:solidFill>
                <a:srgbClr val="C00000"/>
              </a:solidFill>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rPr>
              <a:t>There has till now been a </a:t>
            </a:r>
            <a:r>
              <a:rPr lang="en-US" sz="2000" b="1" dirty="0" smtClean="0">
                <a:solidFill>
                  <a:srgbClr val="C00000"/>
                </a:solidFill>
                <a:latin typeface="Comic Sans MS" panose="030F0702030302020204" pitchFamily="66" charset="0"/>
                <a:ea typeface="Times New Roman" panose="02020603050405020304" pitchFamily="18" charset="0"/>
              </a:rPr>
              <a:t>nearly</a:t>
            </a:r>
            <a:r>
              <a:rPr lang="en-US" sz="2000" dirty="0" smtClean="0">
                <a:solidFill>
                  <a:srgbClr val="C00000"/>
                </a:solidFill>
                <a:latin typeface="Comic Sans MS" panose="030F0702030302020204" pitchFamily="66" charset="0"/>
                <a:ea typeface="Times New Roman" panose="02020603050405020304" pitchFamily="18" charset="0"/>
              </a:rPr>
              <a:t> </a:t>
            </a:r>
            <a:r>
              <a:rPr lang="en-US" sz="2000" b="1" dirty="0">
                <a:solidFill>
                  <a:srgbClr val="C00000"/>
                </a:solidFill>
                <a:latin typeface="Comic Sans MS" panose="030F0702030302020204" pitchFamily="66" charset="0"/>
                <a:ea typeface="Times New Roman" panose="02020603050405020304" pitchFamily="18" charset="0"/>
              </a:rPr>
              <a:t>total absence of </a:t>
            </a:r>
            <a:r>
              <a:rPr lang="en-US" sz="2000" b="1" dirty="0" smtClean="0">
                <a:solidFill>
                  <a:srgbClr val="C00000"/>
                </a:solidFill>
                <a:latin typeface="Comic Sans MS" panose="030F0702030302020204" pitchFamily="66" charset="0"/>
                <a:ea typeface="Times New Roman" panose="02020603050405020304" pitchFamily="18" charset="0"/>
              </a:rPr>
              <a:t>high-tech </a:t>
            </a:r>
            <a:r>
              <a:rPr lang="en-US" sz="2000" b="1" dirty="0">
                <a:solidFill>
                  <a:srgbClr val="C00000"/>
                </a:solidFill>
                <a:latin typeface="Comic Sans MS" panose="030F0702030302020204" pitchFamily="66" charset="0"/>
                <a:ea typeface="Times New Roman" panose="02020603050405020304" pitchFamily="18" charset="0"/>
              </a:rPr>
              <a:t>orders from European Accelerator Laboratories to Swedish </a:t>
            </a:r>
            <a:r>
              <a:rPr lang="en-US" sz="2000" b="1" dirty="0" smtClean="0">
                <a:solidFill>
                  <a:srgbClr val="C00000"/>
                </a:solidFill>
                <a:latin typeface="Comic Sans MS" panose="030F0702030302020204" pitchFamily="66" charset="0"/>
                <a:ea typeface="Times New Roman" panose="02020603050405020304" pitchFamily="18" charset="0"/>
              </a:rPr>
              <a:t>industry</a:t>
            </a:r>
            <a:r>
              <a:rPr lang="en-US" sz="2000" dirty="0">
                <a:solidFill>
                  <a:srgbClr val="C00000"/>
                </a:solidFill>
                <a:latin typeface="Comic Sans MS" panose="030F0702030302020204" pitchFamily="66" charset="0"/>
                <a:ea typeface="Times New Roman" panose="02020603050405020304" pitchFamily="18" charset="0"/>
              </a:rPr>
              <a:t> </a:t>
            </a:r>
            <a:r>
              <a:rPr lang="en-US" sz="2000" dirty="0" smtClean="0">
                <a:solidFill>
                  <a:srgbClr val="C00000"/>
                </a:solidFill>
                <a:latin typeface="Comic Sans MS" panose="030F0702030302020204" pitchFamily="66" charset="0"/>
                <a:ea typeface="Times New Roman" panose="02020603050405020304" pitchFamily="18" charset="0"/>
              </a:rPr>
              <a:t>which is largely due to this absence of cooperation between VR and </a:t>
            </a:r>
            <a:r>
              <a:rPr lang="en-US" sz="2000" dirty="0" err="1" smtClean="0">
                <a:solidFill>
                  <a:srgbClr val="C00000"/>
                </a:solidFill>
                <a:latin typeface="Comic Sans MS" panose="030F0702030302020204" pitchFamily="66" charset="0"/>
                <a:ea typeface="Times New Roman" panose="02020603050405020304" pitchFamily="18" charset="0"/>
              </a:rPr>
              <a:t>Vinnova</a:t>
            </a:r>
            <a:r>
              <a:rPr lang="en-US" sz="2000" dirty="0" smtClean="0">
                <a:solidFill>
                  <a:srgbClr val="C00000"/>
                </a:solidFill>
                <a:latin typeface="Comic Sans MS" panose="030F0702030302020204" pitchFamily="66" charset="0"/>
                <a:ea typeface="Times New Roman" panose="02020603050405020304" pitchFamily="18" charset="0"/>
              </a:rPr>
              <a:t> and to the concomitant lack of financial support for a Swedish Technological Platform of the kind FREIA represents.</a:t>
            </a:r>
          </a:p>
          <a:p>
            <a:pPr marL="342900" indent="-342900">
              <a:buFont typeface="Arial" panose="020B0604020202020204" pitchFamily="34" charset="0"/>
              <a:buChar char="•"/>
            </a:pPr>
            <a:endParaRPr lang="en-US" sz="2000" dirty="0" smtClean="0">
              <a:solidFill>
                <a:srgbClr val="C00000"/>
              </a:solidFill>
              <a:latin typeface="Comic Sans MS" panose="030F0702030302020204" pitchFamily="66" charset="0"/>
              <a:ea typeface="Times New Roman" panose="02020603050405020304" pitchFamily="18" charset="0"/>
            </a:endParaRPr>
          </a:p>
          <a:p>
            <a:pPr marL="342900" indent="-342900">
              <a:buFont typeface="Arial" panose="020B0604020202020204" pitchFamily="34" charset="0"/>
              <a:buChar char="•"/>
            </a:pPr>
            <a:r>
              <a:rPr lang="en-US" sz="2000" dirty="0">
                <a:solidFill>
                  <a:srgbClr val="C00000"/>
                </a:solidFill>
                <a:latin typeface="Comic Sans MS" panose="030F0702030302020204" pitchFamily="66" charset="0"/>
                <a:ea typeface="Times New Roman" panose="02020603050405020304" pitchFamily="18" charset="0"/>
              </a:rPr>
              <a:t>Even </a:t>
            </a:r>
            <a:r>
              <a:rPr lang="en-US" sz="2000" dirty="0" smtClean="0">
                <a:solidFill>
                  <a:srgbClr val="C00000"/>
                </a:solidFill>
                <a:latin typeface="Comic Sans MS" panose="030F0702030302020204" pitchFamily="66" charset="0"/>
                <a:ea typeface="Times New Roman" panose="02020603050405020304" pitchFamily="18" charset="0"/>
              </a:rPr>
              <a:t>so, </a:t>
            </a:r>
            <a:r>
              <a:rPr lang="en-US" sz="2000" dirty="0">
                <a:solidFill>
                  <a:srgbClr val="C00000"/>
                </a:solidFill>
                <a:latin typeface="Comic Sans MS" panose="030F0702030302020204" pitchFamily="66" charset="0"/>
                <a:ea typeface="Times New Roman" panose="02020603050405020304" pitchFamily="18" charset="0"/>
              </a:rPr>
              <a:t>the Valley of Death problem </a:t>
            </a:r>
            <a:r>
              <a:rPr lang="en-US" sz="2000" dirty="0" smtClean="0">
                <a:solidFill>
                  <a:srgbClr val="C00000"/>
                </a:solidFill>
                <a:latin typeface="Comic Sans MS" panose="030F0702030302020204" pitchFamily="66" charset="0"/>
                <a:ea typeface="Times New Roman" panose="02020603050405020304" pitchFamily="18" charset="0"/>
              </a:rPr>
              <a:t>exists, be it on a more reduced level, </a:t>
            </a:r>
            <a:r>
              <a:rPr lang="en-US" sz="2000" dirty="0">
                <a:solidFill>
                  <a:srgbClr val="C00000"/>
                </a:solidFill>
                <a:latin typeface="Comic Sans MS" panose="030F0702030302020204" pitchFamily="66" charset="0"/>
                <a:ea typeface="Times New Roman" panose="02020603050405020304" pitchFamily="18" charset="0"/>
              </a:rPr>
              <a:t>also in other European countries. </a:t>
            </a:r>
            <a:r>
              <a:rPr lang="en-US" sz="2000" b="1" dirty="0" smtClean="0">
                <a:solidFill>
                  <a:srgbClr val="C00000"/>
                </a:solidFill>
                <a:latin typeface="Comic Sans MS" panose="030F0702030302020204" pitchFamily="66" charset="0"/>
                <a:ea typeface="Times New Roman" panose="02020603050405020304" pitchFamily="18" charset="0"/>
              </a:rPr>
              <a:t>FREIA </a:t>
            </a:r>
            <a:r>
              <a:rPr lang="en-US" sz="2000" b="1" dirty="0">
                <a:solidFill>
                  <a:srgbClr val="C00000"/>
                </a:solidFill>
                <a:latin typeface="Comic Sans MS" panose="030F0702030302020204" pitchFamily="66" charset="0"/>
                <a:ea typeface="Times New Roman" panose="02020603050405020304" pitchFamily="18" charset="0"/>
              </a:rPr>
              <a:t>is </a:t>
            </a:r>
            <a:r>
              <a:rPr lang="en-US" sz="2000" b="1" dirty="0" smtClean="0">
                <a:solidFill>
                  <a:srgbClr val="C00000"/>
                </a:solidFill>
                <a:latin typeface="Comic Sans MS" panose="030F0702030302020204" pitchFamily="66" charset="0"/>
                <a:ea typeface="Times New Roman" panose="02020603050405020304" pitchFamily="18" charset="0"/>
              </a:rPr>
              <a:t>a member </a:t>
            </a:r>
            <a:r>
              <a:rPr lang="en-US" sz="2000" b="1" dirty="0">
                <a:solidFill>
                  <a:srgbClr val="C00000"/>
                </a:solidFill>
                <a:latin typeface="Comic Sans MS" panose="030F0702030302020204" pitchFamily="66" charset="0"/>
                <a:ea typeface="Times New Roman" panose="02020603050405020304" pitchFamily="18" charset="0"/>
              </a:rPr>
              <a:t>of an </a:t>
            </a:r>
            <a:r>
              <a:rPr lang="en-US" sz="2000" b="1" dirty="0" smtClean="0">
                <a:solidFill>
                  <a:srgbClr val="C00000"/>
                </a:solidFill>
                <a:latin typeface="Comic Sans MS" panose="030F0702030302020204" pitchFamily="66" charset="0"/>
                <a:ea typeface="Times New Roman" panose="02020603050405020304" pitchFamily="18" charset="0"/>
              </a:rPr>
              <a:t>EU-supported </a:t>
            </a:r>
            <a:r>
              <a:rPr lang="en-US" sz="2000" b="1" dirty="0">
                <a:solidFill>
                  <a:srgbClr val="C00000"/>
                </a:solidFill>
                <a:latin typeface="Comic Sans MS" panose="030F0702030302020204" pitchFamily="66" charset="0"/>
                <a:ea typeface="Times New Roman" panose="02020603050405020304" pitchFamily="18" charset="0"/>
              </a:rPr>
              <a:t>network AMICI </a:t>
            </a:r>
            <a:r>
              <a:rPr lang="en-US" sz="2000" dirty="0">
                <a:solidFill>
                  <a:srgbClr val="C00000"/>
                </a:solidFill>
                <a:latin typeface="Comic Sans MS" panose="030F0702030302020204" pitchFamily="66" charset="0"/>
                <a:ea typeface="Times New Roman" panose="02020603050405020304" pitchFamily="18" charset="0"/>
              </a:rPr>
              <a:t>(</a:t>
            </a:r>
            <a:r>
              <a:rPr lang="en-US" sz="2000" b="1" dirty="0">
                <a:solidFill>
                  <a:srgbClr val="C00000"/>
                </a:solidFill>
                <a:latin typeface="Comic Sans MS" panose="030F0702030302020204" pitchFamily="66" charset="0"/>
                <a:ea typeface="Times New Roman" panose="02020603050405020304" pitchFamily="18" charset="0"/>
              </a:rPr>
              <a:t>A</a:t>
            </a:r>
            <a:r>
              <a:rPr lang="en-US" sz="2000" dirty="0">
                <a:solidFill>
                  <a:srgbClr val="C00000"/>
                </a:solidFill>
                <a:latin typeface="Comic Sans MS" panose="030F0702030302020204" pitchFamily="66" charset="0"/>
                <a:ea typeface="Times New Roman" panose="02020603050405020304" pitchFamily="18" charset="0"/>
              </a:rPr>
              <a:t>ccelerator and </a:t>
            </a:r>
            <a:r>
              <a:rPr lang="en-US" sz="2000" b="1" dirty="0">
                <a:solidFill>
                  <a:srgbClr val="C00000"/>
                </a:solidFill>
                <a:latin typeface="Comic Sans MS" panose="030F0702030302020204" pitchFamily="66" charset="0"/>
                <a:ea typeface="Times New Roman" panose="02020603050405020304" pitchFamily="18" charset="0"/>
              </a:rPr>
              <a:t>M</a:t>
            </a:r>
            <a:r>
              <a:rPr lang="en-US" sz="2000" dirty="0">
                <a:solidFill>
                  <a:srgbClr val="C00000"/>
                </a:solidFill>
                <a:latin typeface="Comic Sans MS" panose="030F0702030302020204" pitchFamily="66" charset="0"/>
                <a:ea typeface="Times New Roman" panose="02020603050405020304" pitchFamily="18" charset="0"/>
              </a:rPr>
              <a:t>agnet </a:t>
            </a:r>
            <a:r>
              <a:rPr lang="en-US" sz="2000" b="1" dirty="0">
                <a:solidFill>
                  <a:srgbClr val="C00000"/>
                </a:solidFill>
                <a:latin typeface="Comic Sans MS" panose="030F0702030302020204" pitchFamily="66" charset="0"/>
                <a:ea typeface="Times New Roman" panose="02020603050405020304" pitchFamily="18" charset="0"/>
              </a:rPr>
              <a:t>I</a:t>
            </a:r>
            <a:r>
              <a:rPr lang="en-US" sz="2000" dirty="0">
                <a:solidFill>
                  <a:srgbClr val="C00000"/>
                </a:solidFill>
                <a:latin typeface="Comic Sans MS" panose="030F0702030302020204" pitchFamily="66" charset="0"/>
                <a:ea typeface="Times New Roman" panose="02020603050405020304" pitchFamily="18" charset="0"/>
              </a:rPr>
              <a:t>nfrastructure for </a:t>
            </a:r>
            <a:r>
              <a:rPr lang="en-US" sz="2000" b="1" dirty="0">
                <a:solidFill>
                  <a:srgbClr val="C00000"/>
                </a:solidFill>
                <a:latin typeface="Comic Sans MS" panose="030F0702030302020204" pitchFamily="66" charset="0"/>
                <a:ea typeface="Times New Roman" panose="02020603050405020304" pitchFamily="18" charset="0"/>
              </a:rPr>
              <a:t>C</a:t>
            </a:r>
            <a:r>
              <a:rPr lang="en-US" sz="2000" dirty="0">
                <a:solidFill>
                  <a:srgbClr val="C00000"/>
                </a:solidFill>
                <a:latin typeface="Comic Sans MS" panose="030F0702030302020204" pitchFamily="66" charset="0"/>
                <a:ea typeface="Times New Roman" panose="02020603050405020304" pitchFamily="18" charset="0"/>
              </a:rPr>
              <a:t>ooperation and </a:t>
            </a:r>
            <a:r>
              <a:rPr lang="en-US" sz="2000" b="1" dirty="0" smtClean="0">
                <a:solidFill>
                  <a:srgbClr val="C00000"/>
                </a:solidFill>
                <a:latin typeface="Comic Sans MS" panose="030F0702030302020204" pitchFamily="66" charset="0"/>
                <a:ea typeface="Times New Roman" panose="02020603050405020304" pitchFamily="18" charset="0"/>
              </a:rPr>
              <a:t>I</a:t>
            </a:r>
            <a:r>
              <a:rPr lang="en-US" sz="2000" dirty="0" smtClean="0">
                <a:solidFill>
                  <a:srgbClr val="C00000"/>
                </a:solidFill>
                <a:latin typeface="Comic Sans MS" panose="030F0702030302020204" pitchFamily="66" charset="0"/>
                <a:ea typeface="Times New Roman" panose="02020603050405020304" pitchFamily="18" charset="0"/>
              </a:rPr>
              <a:t>nnovation</a:t>
            </a:r>
            <a:r>
              <a:rPr lang="en-US" sz="2000" dirty="0">
                <a:solidFill>
                  <a:srgbClr val="C00000"/>
                </a:solidFill>
                <a:latin typeface="Comic Sans MS" panose="030F0702030302020204" pitchFamily="66" charset="0"/>
                <a:ea typeface="Times New Roman" panose="02020603050405020304" pitchFamily="18" charset="0"/>
              </a:rPr>
              <a:t>)</a:t>
            </a:r>
            <a:r>
              <a:rPr lang="en-US" sz="2000" dirty="0" smtClean="0">
                <a:latin typeface="Comic Sans MS" panose="030F0702030302020204" pitchFamily="66" charset="0"/>
                <a:ea typeface="Times New Roman" panose="02020603050405020304" pitchFamily="18" charset="0"/>
              </a:rPr>
              <a:t> </a:t>
            </a:r>
            <a:r>
              <a:rPr lang="en-US" sz="2000" dirty="0">
                <a:solidFill>
                  <a:srgbClr val="C00000"/>
                </a:solidFill>
                <a:latin typeface="Comic Sans MS" panose="030F0702030302020204" pitchFamily="66" charset="0"/>
                <a:ea typeface="Times New Roman" panose="02020603050405020304" pitchFamily="18" charset="0"/>
              </a:rPr>
              <a:t>of </a:t>
            </a:r>
            <a:r>
              <a:rPr lang="en-US" sz="2000" dirty="0" smtClean="0">
                <a:solidFill>
                  <a:srgbClr val="C00000"/>
                </a:solidFill>
                <a:latin typeface="Comic Sans MS" panose="030F0702030302020204" pitchFamily="66" charset="0"/>
                <a:ea typeface="Times New Roman" panose="02020603050405020304" pitchFamily="18" charset="0"/>
              </a:rPr>
              <a:t>European so </a:t>
            </a:r>
            <a:r>
              <a:rPr lang="en-US" sz="2000" dirty="0">
                <a:solidFill>
                  <a:srgbClr val="C00000"/>
                </a:solidFill>
                <a:latin typeface="Comic Sans MS" panose="030F0702030302020204" pitchFamily="66" charset="0"/>
                <a:ea typeface="Times New Roman" panose="02020603050405020304" pitchFamily="18" charset="0"/>
              </a:rPr>
              <a:t>called </a:t>
            </a:r>
            <a:r>
              <a:rPr lang="en-US" sz="2000" dirty="0" smtClean="0">
                <a:solidFill>
                  <a:srgbClr val="C00000"/>
                </a:solidFill>
                <a:latin typeface="Comic Sans MS" panose="030F0702030302020204" pitchFamily="66" charset="0"/>
                <a:ea typeface="Times New Roman" panose="02020603050405020304" pitchFamily="18" charset="0"/>
              </a:rPr>
              <a:t>Technological Platforms.  AMICI is studying the problem of the sustainability of these European Platforms and thereby also the future possibility to build-up new large Research Infrastructures in Europe.</a:t>
            </a:r>
            <a:endParaRPr lang="de-DE" sz="2000" b="1"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25339732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15</a:t>
            </a:fld>
            <a:endParaRPr lang="de-DE"/>
          </a:p>
        </p:txBody>
      </p:sp>
      <p:pic>
        <p:nvPicPr>
          <p:cNvPr id="5122" name="5630d36a-ab49-4cd8-9720-8b7fdbbd90c1" descr="A2B579B1-8262-4291-A15C-FC6A6C173E16@lal"/>
          <p:cNvPicPr>
            <a:picLocks noChangeAspect="1" noChangeArrowheads="1"/>
          </p:cNvPicPr>
          <p:nvPr/>
        </p:nvPicPr>
        <p:blipFill rotWithShape="1">
          <a:blip r:embed="rId3">
            <a:extLst>
              <a:ext uri="{28A0092B-C50C-407E-A947-70E740481C1C}">
                <a14:useLocalDpi xmlns:a14="http://schemas.microsoft.com/office/drawing/2010/main" val="0"/>
              </a:ext>
            </a:extLst>
          </a:blip>
          <a:srcRect b="10521"/>
          <a:stretch/>
        </p:blipFill>
        <p:spPr bwMode="auto">
          <a:xfrm>
            <a:off x="370307" y="149869"/>
            <a:ext cx="5909538" cy="38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b54970ae-f3a8-4051-8b16-a287d6259133" descr="B64C57D4-D2F3-4D4D-89D2-269F3AD18361@lal"/>
          <p:cNvPicPr>
            <a:picLocks noChangeAspect="1" noChangeArrowheads="1"/>
          </p:cNvPicPr>
          <p:nvPr/>
        </p:nvPicPr>
        <p:blipFill rotWithShape="1">
          <a:blip r:embed="rId4">
            <a:extLst>
              <a:ext uri="{28A0092B-C50C-407E-A947-70E740481C1C}">
                <a14:useLocalDpi xmlns:a14="http://schemas.microsoft.com/office/drawing/2010/main" val="0"/>
              </a:ext>
            </a:extLst>
          </a:blip>
          <a:srcRect t="20776" b="32509"/>
          <a:stretch/>
        </p:blipFill>
        <p:spPr bwMode="auto">
          <a:xfrm>
            <a:off x="6096000" y="2174323"/>
            <a:ext cx="5390398" cy="187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82252" y="4073440"/>
            <a:ext cx="11380038" cy="2677656"/>
          </a:xfrm>
          <a:prstGeom prst="rect">
            <a:avLst/>
          </a:prstGeom>
          <a:noFill/>
        </p:spPr>
        <p:txBody>
          <a:bodyPr wrap="none" rtlCol="0">
            <a:spAutoFit/>
          </a:bodyPr>
          <a:lstStyle/>
          <a:p>
            <a:r>
              <a:rPr lang="en-US" sz="2400" dirty="0" smtClean="0">
                <a:solidFill>
                  <a:srgbClr val="C00000"/>
                </a:solidFill>
                <a:latin typeface="Comic Sans MS" panose="030F0702030302020204" pitchFamily="66" charset="0"/>
              </a:rPr>
              <a:t>Most of these European Technological Facilities are former national </a:t>
            </a:r>
          </a:p>
          <a:p>
            <a:r>
              <a:rPr lang="en-US" sz="2400" dirty="0" smtClean="0">
                <a:solidFill>
                  <a:srgbClr val="C00000"/>
                </a:solidFill>
                <a:latin typeface="Comic Sans MS" panose="030F0702030302020204" pitchFamily="66" charset="0"/>
              </a:rPr>
              <a:t>accelerator centers, like TSL was at UU. In Europe no new large Research </a:t>
            </a:r>
          </a:p>
          <a:p>
            <a:r>
              <a:rPr lang="en-US" sz="2400" dirty="0" smtClean="0">
                <a:solidFill>
                  <a:srgbClr val="C00000"/>
                </a:solidFill>
                <a:latin typeface="Comic Sans MS" panose="030F0702030302020204" pitchFamily="66" charset="0"/>
              </a:rPr>
              <a:t>Infrastructures like ESS, CLIC, ILC or FCC could be constructed without</a:t>
            </a:r>
          </a:p>
          <a:p>
            <a:r>
              <a:rPr lang="en-US" sz="2400" dirty="0" smtClean="0">
                <a:solidFill>
                  <a:srgbClr val="C00000"/>
                </a:solidFill>
                <a:latin typeface="Comic Sans MS" panose="030F0702030302020204" pitchFamily="66" charset="0"/>
              </a:rPr>
              <a:t>the massive support of these Technological Facilities. The prime example </a:t>
            </a:r>
          </a:p>
          <a:p>
            <a:r>
              <a:rPr lang="en-US" sz="2400" dirty="0" smtClean="0">
                <a:solidFill>
                  <a:srgbClr val="C00000"/>
                </a:solidFill>
                <a:latin typeface="Comic Sans MS" panose="030F0702030302020204" pitchFamily="66" charset="0"/>
              </a:rPr>
              <a:t>of this is the build-up of ESS, where till now all technological developments </a:t>
            </a:r>
          </a:p>
          <a:p>
            <a:r>
              <a:rPr lang="en-US" sz="2400" dirty="0" smtClean="0">
                <a:solidFill>
                  <a:srgbClr val="C00000"/>
                </a:solidFill>
                <a:latin typeface="Comic Sans MS" panose="030F0702030302020204" pitchFamily="66" charset="0"/>
              </a:rPr>
              <a:t>and tests are being made at the above European Technology Facilities </a:t>
            </a:r>
          </a:p>
          <a:p>
            <a:r>
              <a:rPr lang="en-US" sz="2400" dirty="0" smtClean="0">
                <a:solidFill>
                  <a:srgbClr val="C00000"/>
                </a:solidFill>
                <a:latin typeface="Comic Sans MS" panose="030F0702030302020204" pitchFamily="66" charset="0"/>
              </a:rPr>
              <a:t>and not on the ESS site</a:t>
            </a:r>
            <a:r>
              <a:rPr lang="en-US" dirty="0" smtClean="0"/>
              <a:t>.</a:t>
            </a:r>
            <a:endParaRPr lang="en-US" dirty="0"/>
          </a:p>
        </p:txBody>
      </p:sp>
      <p:sp>
        <p:nvSpPr>
          <p:cNvPr id="7" name="Rectangle 6"/>
          <p:cNvSpPr/>
          <p:nvPr/>
        </p:nvSpPr>
        <p:spPr>
          <a:xfrm>
            <a:off x="6279845" y="137698"/>
            <a:ext cx="6096000" cy="2031325"/>
          </a:xfrm>
          <a:prstGeom prst="rect">
            <a:avLst/>
          </a:prstGeom>
        </p:spPr>
        <p:txBody>
          <a:bodyPr>
            <a:spAutoFit/>
          </a:bodyPr>
          <a:lstStyle/>
          <a:p>
            <a:r>
              <a:rPr lang="de-DE" b="1" dirty="0" smtClean="0">
                <a:solidFill>
                  <a:srgbClr val="C00000"/>
                </a:solidFill>
              </a:rPr>
              <a:t>AMICI</a:t>
            </a:r>
            <a:endParaRPr lang="en-US" b="1" dirty="0" smtClean="0">
              <a:solidFill>
                <a:srgbClr val="C00000"/>
              </a:solidFill>
            </a:endParaRPr>
          </a:p>
          <a:p>
            <a:r>
              <a:rPr lang="en-US" b="1" dirty="0" smtClean="0">
                <a:solidFill>
                  <a:srgbClr val="C00000"/>
                </a:solidFill>
              </a:rPr>
              <a:t>Accelerator </a:t>
            </a:r>
            <a:r>
              <a:rPr lang="en-US" b="1" dirty="0">
                <a:solidFill>
                  <a:srgbClr val="C00000"/>
                </a:solidFill>
              </a:rPr>
              <a:t>and Magnet Infrastructure for </a:t>
            </a:r>
            <a:endParaRPr lang="en-US" b="1" dirty="0" smtClean="0">
              <a:solidFill>
                <a:srgbClr val="C00000"/>
              </a:solidFill>
            </a:endParaRPr>
          </a:p>
          <a:p>
            <a:r>
              <a:rPr lang="en-US" b="1" dirty="0" smtClean="0">
                <a:solidFill>
                  <a:srgbClr val="C00000"/>
                </a:solidFill>
              </a:rPr>
              <a:t>Cooperation </a:t>
            </a:r>
            <a:r>
              <a:rPr lang="en-US" b="1" dirty="0">
                <a:solidFill>
                  <a:srgbClr val="C00000"/>
                </a:solidFill>
              </a:rPr>
              <a:t>and </a:t>
            </a:r>
            <a:r>
              <a:rPr lang="en-US" b="1" dirty="0" smtClean="0">
                <a:solidFill>
                  <a:srgbClr val="C00000"/>
                </a:solidFill>
              </a:rPr>
              <a:t>Innovation</a:t>
            </a:r>
          </a:p>
          <a:p>
            <a:r>
              <a:rPr lang="de-DE" b="1" dirty="0">
                <a:solidFill>
                  <a:srgbClr val="C00000"/>
                </a:solidFill>
              </a:rPr>
              <a:t>H2020-INFRAINNOV-2016-1</a:t>
            </a:r>
          </a:p>
          <a:p>
            <a:r>
              <a:rPr lang="fr-FR" b="1" dirty="0">
                <a:solidFill>
                  <a:srgbClr val="C00000"/>
                </a:solidFill>
              </a:rPr>
              <a:t>EU contribution:</a:t>
            </a:r>
          </a:p>
          <a:p>
            <a:r>
              <a:rPr lang="fr-FR" b="1" dirty="0">
                <a:solidFill>
                  <a:srgbClr val="C00000"/>
                </a:solidFill>
              </a:rPr>
              <a:t>EUR 2 279 </a:t>
            </a:r>
            <a:r>
              <a:rPr lang="fr-FR" b="1" dirty="0" smtClean="0">
                <a:solidFill>
                  <a:srgbClr val="C00000"/>
                </a:solidFill>
              </a:rPr>
              <a:t>750</a:t>
            </a:r>
          </a:p>
          <a:p>
            <a:r>
              <a:rPr lang="en-US" b="1" dirty="0">
                <a:solidFill>
                  <a:srgbClr val="C00000"/>
                </a:solidFill>
                <a:ea typeface="Times New Roman" panose="02020603050405020304" pitchFamily="18" charset="0"/>
              </a:rPr>
              <a:t>http://cordis.europa.eu/project/rcn/207191_en.html</a:t>
            </a:r>
            <a:endParaRPr lang="en-US" b="1" dirty="0">
              <a:solidFill>
                <a:srgbClr val="C00000"/>
              </a:solidFill>
            </a:endParaRPr>
          </a:p>
        </p:txBody>
      </p:sp>
    </p:spTree>
    <p:extLst>
      <p:ext uri="{BB962C8B-B14F-4D97-AF65-F5344CB8AC3E}">
        <p14:creationId xmlns:p14="http://schemas.microsoft.com/office/powerpoint/2010/main" val="21828273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02" y="2894140"/>
            <a:ext cx="6745704" cy="1325563"/>
          </a:xfrm>
        </p:spPr>
        <p:txBody>
          <a:bodyPr>
            <a:normAutofit fontScale="90000"/>
          </a:bodyPr>
          <a:lstStyle/>
          <a:p>
            <a:r>
              <a:rPr lang="en-US" sz="3600" b="1" i="1" dirty="0" smtClean="0">
                <a:solidFill>
                  <a:srgbClr val="C00000"/>
                </a:solidFill>
                <a:latin typeface="Comic Sans MS" panose="030F0702030302020204" pitchFamily="66" charset="0"/>
              </a:rPr>
              <a:t>Latest developments at FREIA:</a:t>
            </a:r>
            <a:r>
              <a:rPr lang="en-US" sz="2700" dirty="0" smtClean="0">
                <a:solidFill>
                  <a:srgbClr val="C00000"/>
                </a:solidFill>
                <a:latin typeface="Comic Sans MS" panose="030F0702030302020204" pitchFamily="66" charset="0"/>
              </a:rPr>
              <a:t/>
            </a:r>
            <a:br>
              <a:rPr lang="en-US" sz="2700" dirty="0" smtClean="0">
                <a:solidFill>
                  <a:srgbClr val="C00000"/>
                </a:solidFill>
                <a:latin typeface="Comic Sans MS" panose="030F0702030302020204" pitchFamily="66" charset="0"/>
              </a:rPr>
            </a:br>
            <a:r>
              <a:rPr lang="en-US" sz="2200" b="1" dirty="0" smtClean="0">
                <a:solidFill>
                  <a:srgbClr val="C00000"/>
                </a:solidFill>
                <a:latin typeface="Comic Sans MS" panose="030F0702030302020204" pitchFamily="66" charset="0"/>
              </a:rPr>
              <a:t>Approval in August 2017 by H2020 of two EU </a:t>
            </a:r>
            <a:br>
              <a:rPr lang="en-US" sz="2200" b="1" dirty="0" smtClean="0">
                <a:solidFill>
                  <a:srgbClr val="C00000"/>
                </a:solidFill>
                <a:latin typeface="Comic Sans MS" panose="030F0702030302020204" pitchFamily="66" charset="0"/>
              </a:rPr>
            </a:br>
            <a:r>
              <a:rPr lang="en-US" sz="2200" b="1" dirty="0" smtClean="0">
                <a:solidFill>
                  <a:srgbClr val="C00000"/>
                </a:solidFill>
                <a:latin typeface="Comic Sans MS" panose="030F0702030302020204" pitchFamily="66" charset="0"/>
              </a:rPr>
              <a:t>INFRADEV-1 Design Studies, both of which have FREIA as partner:</a:t>
            </a:r>
            <a:r>
              <a:rPr lang="en-US" sz="2200" dirty="0" smtClean="0">
                <a:solidFill>
                  <a:srgbClr val="C00000"/>
                </a:solidFill>
                <a:latin typeface="Comic Sans MS" panose="030F0702030302020204" pitchFamily="66" charset="0"/>
              </a:rPr>
              <a:t/>
            </a:r>
            <a:br>
              <a:rPr lang="en-US" sz="2200" dirty="0" smtClean="0">
                <a:solidFill>
                  <a:srgbClr val="C00000"/>
                </a:solidFill>
                <a:latin typeface="Comic Sans MS" panose="030F0702030302020204" pitchFamily="66" charset="0"/>
              </a:rPr>
            </a:br>
            <a:r>
              <a:rPr lang="en-US" sz="2200" b="1" dirty="0">
                <a:solidFill>
                  <a:srgbClr val="C00000"/>
                </a:solidFill>
                <a:latin typeface="Comic Sans MS" panose="030F0702030302020204" pitchFamily="66" charset="0"/>
              </a:rPr>
              <a:t/>
            </a:r>
            <a:br>
              <a:rPr lang="en-US" sz="2200" b="1" dirty="0">
                <a:solidFill>
                  <a:srgbClr val="C00000"/>
                </a:solidFill>
                <a:latin typeface="Comic Sans MS" panose="030F0702030302020204" pitchFamily="66" charset="0"/>
              </a:rPr>
            </a:br>
            <a:r>
              <a:rPr lang="en-US" sz="2200" b="1" dirty="0" smtClean="0">
                <a:solidFill>
                  <a:srgbClr val="C00000"/>
                </a:solidFill>
                <a:latin typeface="Comic Sans MS" panose="030F0702030302020204" pitchFamily="66" charset="0"/>
              </a:rPr>
              <a:t>Compact Light</a:t>
            </a:r>
            <a:r>
              <a:rPr lang="en-US" sz="2200" dirty="0" smtClean="0">
                <a:solidFill>
                  <a:srgbClr val="C00000"/>
                </a:solidFill>
                <a:latin typeface="Comic Sans MS" panose="030F0702030302020204" pitchFamily="66" charset="0"/>
              </a:rPr>
              <a:t>: developing an XFEL based on CLIC type compact normal-conducting linear collider – EUs contribution to FREIA is ca 1 </a:t>
            </a:r>
            <a:r>
              <a:rPr lang="en-US" sz="2200" dirty="0" err="1" smtClean="0">
                <a:solidFill>
                  <a:srgbClr val="C00000"/>
                </a:solidFill>
                <a:latin typeface="Comic Sans MS" panose="030F0702030302020204" pitchFamily="66" charset="0"/>
              </a:rPr>
              <a:t>Mkr</a:t>
            </a:r>
            <a:r>
              <a:rPr lang="en-US" sz="2200" dirty="0" smtClean="0">
                <a:solidFill>
                  <a:srgbClr val="C00000"/>
                </a:solidFill>
                <a:latin typeface="Comic Sans MS" panose="030F0702030302020204" pitchFamily="66" charset="0"/>
              </a:rPr>
              <a:t/>
            </a:r>
            <a:br>
              <a:rPr lang="en-US" sz="2200" dirty="0" smtClean="0">
                <a:solidFill>
                  <a:srgbClr val="C00000"/>
                </a:solidFill>
                <a:latin typeface="Comic Sans MS" panose="030F0702030302020204" pitchFamily="66" charset="0"/>
              </a:rPr>
            </a:br>
            <a:r>
              <a:rPr lang="en-US" sz="2200" dirty="0" smtClean="0">
                <a:solidFill>
                  <a:srgbClr val="00B050"/>
                </a:solidFill>
                <a:latin typeface="Comic Sans MS" panose="030F0702030302020204" pitchFamily="66" charset="0"/>
              </a:rPr>
              <a:t>Molecular and material science</a:t>
            </a:r>
            <a:r>
              <a:rPr lang="en-US" sz="2200" dirty="0" smtClean="0">
                <a:solidFill>
                  <a:srgbClr val="C00000"/>
                </a:solidFill>
                <a:latin typeface="Comic Sans MS" panose="030F0702030302020204" pitchFamily="66" charset="0"/>
              </a:rPr>
              <a:t/>
            </a:r>
            <a:br>
              <a:rPr lang="en-US" sz="2200" dirty="0" smtClean="0">
                <a:solidFill>
                  <a:srgbClr val="C00000"/>
                </a:solidFill>
                <a:latin typeface="Comic Sans MS" panose="030F0702030302020204" pitchFamily="66" charset="0"/>
              </a:rPr>
            </a:br>
            <a:r>
              <a:rPr lang="en-US" sz="2200" dirty="0">
                <a:solidFill>
                  <a:srgbClr val="C00000"/>
                </a:solidFill>
                <a:latin typeface="Comic Sans MS" panose="030F0702030302020204" pitchFamily="66" charset="0"/>
              </a:rPr>
              <a:t/>
            </a:r>
            <a:br>
              <a:rPr lang="en-US" sz="2200" dirty="0">
                <a:solidFill>
                  <a:srgbClr val="C00000"/>
                </a:solidFill>
                <a:latin typeface="Comic Sans MS" panose="030F0702030302020204" pitchFamily="66" charset="0"/>
              </a:rPr>
            </a:br>
            <a:r>
              <a:rPr lang="en-US" sz="2200" b="1" dirty="0" err="1" smtClean="0">
                <a:solidFill>
                  <a:srgbClr val="C00000"/>
                </a:solidFill>
                <a:latin typeface="Comic Sans MS" panose="030F0702030302020204" pitchFamily="66" charset="0"/>
              </a:rPr>
              <a:t>ESSnuSB</a:t>
            </a:r>
            <a:r>
              <a:rPr lang="en-US" sz="2200" dirty="0" smtClean="0">
                <a:solidFill>
                  <a:srgbClr val="C00000"/>
                </a:solidFill>
                <a:latin typeface="Comic Sans MS" panose="030F0702030302020204" pitchFamily="66" charset="0"/>
              </a:rPr>
              <a:t>: upgrading the ESS </a:t>
            </a:r>
            <a:r>
              <a:rPr lang="en-US" sz="2200" dirty="0" err="1" smtClean="0">
                <a:solidFill>
                  <a:srgbClr val="C00000"/>
                </a:solidFill>
                <a:latin typeface="Comic Sans MS" panose="030F0702030302020204" pitchFamily="66" charset="0"/>
              </a:rPr>
              <a:t>linac</a:t>
            </a:r>
            <a:r>
              <a:rPr lang="en-US" sz="2200" dirty="0" smtClean="0">
                <a:solidFill>
                  <a:srgbClr val="C00000"/>
                </a:solidFill>
                <a:latin typeface="Comic Sans MS" panose="030F0702030302020204" pitchFamily="66" charset="0"/>
              </a:rPr>
              <a:t> to 10 MW and using the extra 5 MW to generate a world-uniquely intense neutrino beam which will enable the study of </a:t>
            </a:r>
            <a:r>
              <a:rPr lang="en-US" sz="2200" dirty="0" err="1" smtClean="0">
                <a:solidFill>
                  <a:srgbClr val="C00000"/>
                </a:solidFill>
                <a:latin typeface="Comic Sans MS" panose="030F0702030302020204" pitchFamily="66" charset="0"/>
              </a:rPr>
              <a:t>leptonic</a:t>
            </a:r>
            <a:r>
              <a:rPr lang="en-US" sz="2200" dirty="0" smtClean="0">
                <a:solidFill>
                  <a:srgbClr val="C00000"/>
                </a:solidFill>
                <a:latin typeface="Comic Sans MS" panose="030F0702030302020204" pitchFamily="66" charset="0"/>
              </a:rPr>
              <a:t> CP violation as the origin of mater-antimatter asymmetry by measuring neutrino oscillations at the second oscillation maximum, where the signal is 3  times stronger that at the first maximum, where DUNE in the US  and Hyper-K in Japan will measure – EU contributions to FREIA: last </a:t>
            </a:r>
            <a:r>
              <a:rPr lang="en-US" sz="2200" dirty="0">
                <a:solidFill>
                  <a:srgbClr val="C00000"/>
                </a:solidFill>
                <a:latin typeface="Comic Sans MS" panose="030F0702030302020204" pitchFamily="66" charset="0"/>
              </a:rPr>
              <a:t>year </a:t>
            </a:r>
            <a:r>
              <a:rPr lang="en-US" sz="2200" dirty="0" smtClean="0">
                <a:solidFill>
                  <a:srgbClr val="C00000"/>
                </a:solidFill>
                <a:latin typeface="Comic Sans MS" panose="030F0702030302020204" pitchFamily="66" charset="0"/>
              </a:rPr>
              <a:t>0.5 </a:t>
            </a:r>
            <a:r>
              <a:rPr lang="en-US" sz="2200" dirty="0" err="1">
                <a:solidFill>
                  <a:srgbClr val="C00000"/>
                </a:solidFill>
                <a:latin typeface="Comic Sans MS" panose="030F0702030302020204" pitchFamily="66" charset="0"/>
              </a:rPr>
              <a:t>Mkr</a:t>
            </a:r>
            <a:r>
              <a:rPr lang="en-US" sz="2200" dirty="0">
                <a:solidFill>
                  <a:srgbClr val="C00000"/>
                </a:solidFill>
                <a:latin typeface="Comic Sans MS" panose="030F0702030302020204" pitchFamily="66" charset="0"/>
              </a:rPr>
              <a:t> from </a:t>
            </a:r>
            <a:r>
              <a:rPr lang="en-US" sz="2200" dirty="0" smtClean="0">
                <a:solidFill>
                  <a:srgbClr val="C00000"/>
                </a:solidFill>
                <a:latin typeface="Comic Sans MS" panose="030F0702030302020204" pitchFamily="66" charset="0"/>
              </a:rPr>
              <a:t>the COST Association and now </a:t>
            </a:r>
            <a:r>
              <a:rPr lang="en-US" sz="2200" dirty="0">
                <a:solidFill>
                  <a:srgbClr val="C00000"/>
                </a:solidFill>
                <a:latin typeface="Comic Sans MS" panose="030F0702030302020204" pitchFamily="66" charset="0"/>
              </a:rPr>
              <a:t>5</a:t>
            </a:r>
            <a:r>
              <a:rPr lang="en-US" sz="2200" dirty="0" smtClean="0">
                <a:solidFill>
                  <a:srgbClr val="C00000"/>
                </a:solidFill>
                <a:latin typeface="Comic Sans MS" panose="030F0702030302020204" pitchFamily="66" charset="0"/>
              </a:rPr>
              <a:t> </a:t>
            </a:r>
            <a:r>
              <a:rPr lang="en-US" sz="2200" dirty="0" err="1" smtClean="0">
                <a:solidFill>
                  <a:srgbClr val="C00000"/>
                </a:solidFill>
                <a:latin typeface="Comic Sans MS" panose="030F0702030302020204" pitchFamily="66" charset="0"/>
              </a:rPr>
              <a:t>Mkr</a:t>
            </a:r>
            <a:r>
              <a:rPr lang="en-US" sz="2200" dirty="0" smtClean="0">
                <a:solidFill>
                  <a:srgbClr val="C00000"/>
                </a:solidFill>
                <a:latin typeface="Comic Sans MS" panose="030F0702030302020204" pitchFamily="66" charset="0"/>
              </a:rPr>
              <a:t> from H2020/INFRADEV-1.</a:t>
            </a:r>
            <a:br>
              <a:rPr lang="en-US" sz="2200" dirty="0" smtClean="0">
                <a:solidFill>
                  <a:srgbClr val="C00000"/>
                </a:solidFill>
                <a:latin typeface="Comic Sans MS" panose="030F0702030302020204" pitchFamily="66" charset="0"/>
              </a:rPr>
            </a:br>
            <a:r>
              <a:rPr lang="en-US" sz="2200" dirty="0" smtClean="0">
                <a:solidFill>
                  <a:srgbClr val="0070C0"/>
                </a:solidFill>
                <a:latin typeface="Comic Sans MS" panose="030F0702030302020204" pitchFamily="66" charset="0"/>
              </a:rPr>
              <a:t>Particle physics</a:t>
            </a:r>
            <a:r>
              <a:rPr lang="en-US" dirty="0" smtClean="0">
                <a:solidFill>
                  <a:srgbClr val="0070C0"/>
                </a:solidFill>
              </a:rPr>
              <a:t/>
            </a:r>
            <a:br>
              <a:rPr lang="en-US" dirty="0" smtClean="0">
                <a:solidFill>
                  <a:srgbClr val="0070C0"/>
                </a:solidFill>
              </a:rPr>
            </a:br>
            <a:endParaRPr lang="en-US" dirty="0">
              <a:solidFill>
                <a:srgbClr val="0070C0"/>
              </a:solidFill>
            </a:endParaRPr>
          </a:p>
        </p:txBody>
      </p:sp>
      <p:sp>
        <p:nvSpPr>
          <p:cNvPr id="3" name="Date Placeholder 2"/>
          <p:cNvSpPr>
            <a:spLocks noGrp="1"/>
          </p:cNvSpPr>
          <p:nvPr>
            <p:ph type="dt" sz="half" idx="10"/>
          </p:nvPr>
        </p:nvSpPr>
        <p:spPr/>
        <p:txBody>
          <a:bodyPr/>
          <a:lstStyle/>
          <a:p>
            <a:r>
              <a:rPr lang="de-DE" dirty="0" smtClean="0"/>
              <a:t>2017-09-15</a:t>
            </a:r>
            <a:endParaRPr lang="de-DE" dirty="0"/>
          </a:p>
        </p:txBody>
      </p:sp>
      <p:sp>
        <p:nvSpPr>
          <p:cNvPr id="4" name="Footer Placeholder 3"/>
          <p:cNvSpPr>
            <a:spLocks noGrp="1"/>
          </p:cNvSpPr>
          <p:nvPr>
            <p:ph type="ftr" sz="quarter" idx="11"/>
          </p:nvPr>
        </p:nvSpPr>
        <p:spPr/>
        <p:txBody>
          <a:bodyPr/>
          <a:lstStyle/>
          <a:p>
            <a:r>
              <a:rPr lang="nn-NO" smtClean="0"/>
              <a:t>VR visit to FREIA 2017-09-15                                                                     Tord Ekelöf</a:t>
            </a:r>
            <a:endParaRPr lang="de-DE"/>
          </a:p>
        </p:txBody>
      </p:sp>
      <p:sp>
        <p:nvSpPr>
          <p:cNvPr id="5" name="Slide Number Placeholder 4"/>
          <p:cNvSpPr>
            <a:spLocks noGrp="1"/>
          </p:cNvSpPr>
          <p:nvPr>
            <p:ph type="sldNum" sz="quarter" idx="12"/>
          </p:nvPr>
        </p:nvSpPr>
        <p:spPr/>
        <p:txBody>
          <a:bodyPr/>
          <a:lstStyle/>
          <a:p>
            <a:fld id="{8347BC95-38AE-476E-B89E-3CAC0E10D5DD}" type="slidenum">
              <a:rPr lang="de-DE" smtClean="0"/>
              <a:t>16</a:t>
            </a:fld>
            <a:endParaRPr lang="de-DE" dirty="0"/>
          </a:p>
        </p:txBody>
      </p:sp>
      <p:pic>
        <p:nvPicPr>
          <p:cNvPr id="6" name="Picture 5"/>
          <p:cNvPicPr>
            <a:picLocks noChangeAspect="1"/>
          </p:cNvPicPr>
          <p:nvPr/>
        </p:nvPicPr>
        <p:blipFill rotWithShape="1">
          <a:blip r:embed="rId2"/>
          <a:srcRect l="17084" b="31529"/>
          <a:stretch/>
        </p:blipFill>
        <p:spPr>
          <a:xfrm>
            <a:off x="7145058" y="3534234"/>
            <a:ext cx="5046942" cy="276824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399" y="1323477"/>
            <a:ext cx="2839025" cy="2027875"/>
          </a:xfrm>
          <a:prstGeom prst="rect">
            <a:avLst/>
          </a:prstGeom>
        </p:spPr>
      </p:pic>
    </p:spTree>
    <p:extLst>
      <p:ext uri="{BB962C8B-B14F-4D97-AF65-F5344CB8AC3E}">
        <p14:creationId xmlns:p14="http://schemas.microsoft.com/office/powerpoint/2010/main" val="3767324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17</a:t>
            </a:fld>
            <a:endParaRPr lang="de-DE"/>
          </a:p>
        </p:txBody>
      </p:sp>
      <p:graphicFrame>
        <p:nvGraphicFramePr>
          <p:cNvPr id="5" name="Object 4"/>
          <p:cNvGraphicFramePr>
            <a:graphicFrameLocks noChangeAspect="1"/>
          </p:cNvGraphicFramePr>
          <p:nvPr>
            <p:extLst>
              <p:ext uri="{D42A27DB-BD31-4B8C-83A1-F6EECF244321}">
                <p14:modId xmlns:p14="http://schemas.microsoft.com/office/powerpoint/2010/main" val="2110343050"/>
              </p:ext>
            </p:extLst>
          </p:nvPr>
        </p:nvGraphicFramePr>
        <p:xfrm>
          <a:off x="2823575" y="2126510"/>
          <a:ext cx="6120008" cy="4324709"/>
        </p:xfrm>
        <a:graphic>
          <a:graphicData uri="http://schemas.openxmlformats.org/presentationml/2006/ole">
            <mc:AlternateContent xmlns:mc="http://schemas.openxmlformats.org/markup-compatibility/2006">
              <mc:Choice xmlns:v="urn:schemas-microsoft-com:vml" Requires="v">
                <p:oleObj spid="_x0000_s5132" name="Acrobat Document" r:id="rId3" imgW="5346648" imgH="3778135" progId="Acrobat.Document.11">
                  <p:embed/>
                </p:oleObj>
              </mc:Choice>
              <mc:Fallback>
                <p:oleObj name="Acrobat Document" r:id="rId3" imgW="5346648" imgH="3778135" progId="Acrobat.Document.11">
                  <p:embed/>
                  <p:pic>
                    <p:nvPicPr>
                      <p:cNvPr id="0" name=""/>
                      <p:cNvPicPr/>
                      <p:nvPr/>
                    </p:nvPicPr>
                    <p:blipFill>
                      <a:blip r:embed="rId4"/>
                      <a:stretch>
                        <a:fillRect/>
                      </a:stretch>
                    </p:blipFill>
                    <p:spPr>
                      <a:xfrm>
                        <a:off x="2823575" y="2126510"/>
                        <a:ext cx="6120008" cy="4324709"/>
                      </a:xfrm>
                      <a:prstGeom prst="rect">
                        <a:avLst/>
                      </a:prstGeom>
                    </p:spPr>
                  </p:pic>
                </p:oleObj>
              </mc:Fallback>
            </mc:AlternateContent>
          </a:graphicData>
        </a:graphic>
      </p:graphicFrame>
      <p:sp>
        <p:nvSpPr>
          <p:cNvPr id="6" name="TextBox 5"/>
          <p:cNvSpPr txBox="1"/>
          <p:nvPr/>
        </p:nvSpPr>
        <p:spPr>
          <a:xfrm>
            <a:off x="412709" y="296883"/>
            <a:ext cx="11775981" cy="1815882"/>
          </a:xfrm>
          <a:prstGeom prst="rect">
            <a:avLst/>
          </a:prstGeom>
          <a:noFill/>
        </p:spPr>
        <p:txBody>
          <a:bodyPr wrap="none" rtlCol="0">
            <a:spAutoFit/>
          </a:bodyPr>
          <a:lstStyle/>
          <a:p>
            <a:r>
              <a:rPr lang="en-US" sz="2800" dirty="0" smtClean="0">
                <a:solidFill>
                  <a:srgbClr val="C00000"/>
                </a:solidFill>
                <a:latin typeface="Comic Sans MS" panose="030F0702030302020204" pitchFamily="66" charset="0"/>
              </a:rPr>
              <a:t>At end September 2017 FREIA is hosting at Uppsala University </a:t>
            </a:r>
          </a:p>
          <a:p>
            <a:r>
              <a:rPr lang="en-US" sz="2800" dirty="0" smtClean="0">
                <a:solidFill>
                  <a:srgbClr val="C00000"/>
                </a:solidFill>
                <a:latin typeface="Comic Sans MS" panose="030F0702030302020204" pitchFamily="66" charset="0"/>
              </a:rPr>
              <a:t>the yearly International Workshop on Neutrinos from Accelerator </a:t>
            </a:r>
          </a:p>
          <a:p>
            <a:r>
              <a:rPr lang="en-US" sz="2800" dirty="0">
                <a:solidFill>
                  <a:srgbClr val="C00000"/>
                </a:solidFill>
                <a:latin typeface="Comic Sans MS" panose="030F0702030302020204" pitchFamily="66" charset="0"/>
              </a:rPr>
              <a:t>w</a:t>
            </a:r>
            <a:r>
              <a:rPr lang="en-US" sz="2800" dirty="0" smtClean="0">
                <a:solidFill>
                  <a:srgbClr val="C00000"/>
                </a:solidFill>
                <a:latin typeface="Comic Sans MS" panose="030F0702030302020204" pitchFamily="66" charset="0"/>
              </a:rPr>
              <a:t>hich attracts some 160 particle and accelerator physicists  </a:t>
            </a:r>
          </a:p>
          <a:p>
            <a:r>
              <a:rPr lang="en-US" sz="2800" dirty="0" smtClean="0">
                <a:solidFill>
                  <a:srgbClr val="C00000"/>
                </a:solidFill>
                <a:latin typeface="Comic Sans MS" panose="030F0702030302020204" pitchFamily="66" charset="0"/>
              </a:rPr>
              <a:t>from all the world.</a:t>
            </a:r>
            <a:endParaRPr lang="en-US" sz="2800" dirty="0">
              <a:solidFill>
                <a:srgbClr val="C00000"/>
              </a:solidFill>
              <a:latin typeface="Comic Sans MS" panose="030F0702030302020204" pitchFamily="66" charset="0"/>
            </a:endParaRPr>
          </a:p>
        </p:txBody>
      </p:sp>
    </p:spTree>
    <p:extLst>
      <p:ext uri="{BB962C8B-B14F-4D97-AF65-F5344CB8AC3E}">
        <p14:creationId xmlns:p14="http://schemas.microsoft.com/office/powerpoint/2010/main" val="7519000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18</a:t>
            </a:fld>
            <a:endParaRPr lang="de-DE"/>
          </a:p>
        </p:txBody>
      </p:sp>
      <p:sp>
        <p:nvSpPr>
          <p:cNvPr id="5" name="Rectangle 4"/>
          <p:cNvSpPr/>
          <p:nvPr/>
        </p:nvSpPr>
        <p:spPr>
          <a:xfrm>
            <a:off x="733697" y="721748"/>
            <a:ext cx="10620103" cy="5139869"/>
          </a:xfrm>
          <a:prstGeom prst="rect">
            <a:avLst/>
          </a:prstGeom>
        </p:spPr>
        <p:txBody>
          <a:bodyPr wrap="square">
            <a:spAutoFit/>
          </a:bodyPr>
          <a:lstStyle/>
          <a:p>
            <a:pPr>
              <a:spcAft>
                <a:spcPts val="0"/>
              </a:spcAft>
            </a:pPr>
            <a:r>
              <a:rPr lang="en-US" sz="3200" u="sng"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FREIA Vision</a:t>
            </a:r>
          </a:p>
          <a:p>
            <a:pPr>
              <a:spcAft>
                <a:spcPts val="0"/>
              </a:spcAft>
            </a:pPr>
            <a:endParaRPr lang="en-US" sz="20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endParaRPr>
          </a:p>
          <a:p>
            <a:pPr>
              <a:spcAft>
                <a:spcPts val="0"/>
              </a:spcAft>
            </a:pPr>
            <a:r>
              <a:rPr lang="en-US" sz="3200" dirty="0" smtClean="0">
                <a:solidFill>
                  <a:srgbClr val="C00000"/>
                </a:solidFill>
                <a:latin typeface="Comic Sans MS" panose="030F0702030302020204" pitchFamily="66" charset="0"/>
                <a:ea typeface="Calibri" panose="020F0502020204030204" pitchFamily="34" charset="0"/>
                <a:cs typeface="Times New Roman" panose="02020603050405020304" pitchFamily="18" charset="0"/>
              </a:rPr>
              <a:t>Pursue</a:t>
            </a:r>
            <a:r>
              <a:rPr lang="en-US" sz="32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32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physics </a:t>
            </a:r>
            <a:r>
              <a:rPr lang="en-US" sz="32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research and development on the national and international level in collaboration with large research infrastructure and industry of </a:t>
            </a:r>
            <a:r>
              <a:rPr lang="en-US" sz="32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accelerators and instrumentation for the development of new research </a:t>
            </a:r>
            <a:r>
              <a:rPr lang="en-US" sz="32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instruments </a:t>
            </a:r>
            <a:r>
              <a:rPr lang="en-US" sz="32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for Neutron Physics, Particle Physics, Synchrotron Radiation Physics, Medical Physics, Nuclear physics, Fusion Physics, Astronomy and Space Physics. </a:t>
            </a:r>
            <a:endParaRPr lang="de-DE" sz="3200" dirty="0">
              <a:latin typeface="Comic Sans MS" panose="030F0702030302020204" pitchFamily="66" charset="0"/>
              <a:ea typeface="Calibri" panose="020F0502020204030204" pitchFamily="34" charset="0"/>
              <a:cs typeface="Times New Roman" panose="02020603050405020304" pitchFamily="18" charset="0"/>
            </a:endParaRPr>
          </a:p>
          <a:p>
            <a:pPr>
              <a:spcAft>
                <a:spcPts val="0"/>
              </a:spcAft>
            </a:pPr>
            <a:r>
              <a:rPr lang="en-US" sz="2000" dirty="0">
                <a:solidFill>
                  <a:srgbClr val="C00000"/>
                </a:solidFill>
                <a:latin typeface="Comic Sans MS" panose="030F0702030302020204" pitchFamily="66" charset="0"/>
                <a:ea typeface="Calibri" panose="020F0502020204030204" pitchFamily="34" charset="0"/>
                <a:cs typeface="Times New Roman" panose="02020603050405020304" pitchFamily="18" charset="0"/>
              </a:rPr>
              <a:t> </a:t>
            </a:r>
            <a:endParaRPr lang="de-DE" sz="2000" dirty="0">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6686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2</a:t>
            </a:fld>
            <a:endParaRPr lang="de-DE"/>
          </a:p>
        </p:txBody>
      </p:sp>
      <p:sp>
        <p:nvSpPr>
          <p:cNvPr id="5" name="Rectangle 4"/>
          <p:cNvSpPr/>
          <p:nvPr/>
        </p:nvSpPr>
        <p:spPr>
          <a:xfrm>
            <a:off x="533400" y="1741438"/>
            <a:ext cx="7064830" cy="4247317"/>
          </a:xfrm>
          <a:prstGeom prst="rect">
            <a:avLst/>
          </a:prstGeom>
        </p:spPr>
        <p:txBody>
          <a:bodyPr wrap="square">
            <a:spAutoFit/>
          </a:bodyPr>
          <a:lstStyle/>
          <a:p>
            <a:r>
              <a:rPr lang="sv-SE" dirty="0">
                <a:solidFill>
                  <a:srgbClr val="C00000"/>
                </a:solidFill>
                <a:latin typeface="Comic Sans MS" panose="030F0702030302020204" pitchFamily="66" charset="0"/>
              </a:rPr>
              <a:t/>
            </a:r>
            <a:br>
              <a:rPr lang="sv-SE" dirty="0">
                <a:solidFill>
                  <a:srgbClr val="C00000"/>
                </a:solidFill>
                <a:latin typeface="Comic Sans MS" panose="030F0702030302020204" pitchFamily="66" charset="0"/>
              </a:rPr>
            </a:br>
            <a:r>
              <a:rPr lang="sv-SE" dirty="0">
                <a:solidFill>
                  <a:srgbClr val="C00000"/>
                </a:solidFill>
                <a:latin typeface="Comic Sans MS" panose="030F0702030302020204" pitchFamily="66" charset="0"/>
              </a:rPr>
              <a:t/>
            </a:r>
            <a:br>
              <a:rPr lang="sv-SE" dirty="0">
                <a:solidFill>
                  <a:srgbClr val="C00000"/>
                </a:solidFill>
                <a:latin typeface="Comic Sans MS" panose="030F0702030302020204" pitchFamily="66" charset="0"/>
              </a:rPr>
            </a:br>
            <a:r>
              <a:rPr lang="sv-SE" dirty="0">
                <a:latin typeface="Comic Sans MS" panose="030F0702030302020204" pitchFamily="66" charset="0"/>
              </a:rPr>
              <a:t>In the 1950s:  Construction in Uppsala </a:t>
            </a:r>
            <a:r>
              <a:rPr lang="sv-SE" dirty="0" err="1">
                <a:latin typeface="Comic Sans MS" panose="030F0702030302020204" pitchFamily="66" charset="0"/>
              </a:rPr>
              <a:t>of</a:t>
            </a:r>
            <a:r>
              <a:rPr lang="sv-SE" dirty="0">
                <a:latin typeface="Comic Sans MS" panose="030F0702030302020204" pitchFamily="66" charset="0"/>
              </a:rPr>
              <a:t> the </a:t>
            </a:r>
            <a:r>
              <a:rPr lang="sv-SE" dirty="0" err="1">
                <a:latin typeface="Comic Sans MS" panose="030F0702030302020204" pitchFamily="66" charset="0"/>
              </a:rPr>
              <a:t>first</a:t>
            </a:r>
            <a:r>
              <a:rPr lang="sv-SE" dirty="0">
                <a:latin typeface="Comic Sans MS" panose="030F0702030302020204" pitchFamily="66" charset="0"/>
              </a:rPr>
              <a:t> </a:t>
            </a:r>
            <a:r>
              <a:rPr lang="sv-SE" dirty="0" err="1">
                <a:latin typeface="Comic Sans MS" panose="030F0702030302020204" pitchFamily="66" charset="0"/>
              </a:rPr>
              <a:t>synchrocylclotron</a:t>
            </a:r>
            <a:r>
              <a:rPr lang="sv-SE" dirty="0">
                <a:latin typeface="Comic Sans MS" panose="030F0702030302020204" pitchFamily="66" charset="0"/>
              </a:rPr>
              <a:t> (SC) </a:t>
            </a:r>
            <a:r>
              <a:rPr lang="sv-SE" dirty="0" smtClean="0">
                <a:latin typeface="Comic Sans MS" panose="030F0702030302020204" pitchFamily="66" charset="0"/>
              </a:rPr>
              <a:t>as the </a:t>
            </a:r>
            <a:r>
              <a:rPr lang="sv-SE" dirty="0" err="1" smtClean="0">
                <a:latin typeface="Comic Sans MS" panose="030F0702030302020204" pitchFamily="66" charset="0"/>
              </a:rPr>
              <a:t>then</a:t>
            </a:r>
            <a:r>
              <a:rPr lang="sv-SE" dirty="0" smtClean="0">
                <a:latin typeface="Comic Sans MS" panose="030F0702030302020204" pitchFamily="66" charset="0"/>
              </a:rPr>
              <a:t> </a:t>
            </a:r>
            <a:r>
              <a:rPr lang="sv-SE" dirty="0" err="1">
                <a:latin typeface="Comic Sans MS" panose="030F0702030302020204" pitchFamily="66" charset="0"/>
              </a:rPr>
              <a:t>highest</a:t>
            </a:r>
            <a:r>
              <a:rPr lang="sv-SE" dirty="0">
                <a:latin typeface="Comic Sans MS" panose="030F0702030302020204" pitchFamily="66" charset="0"/>
              </a:rPr>
              <a:t> </a:t>
            </a:r>
            <a:r>
              <a:rPr lang="sv-SE" dirty="0" err="1">
                <a:latin typeface="Comic Sans MS" panose="030F0702030302020204" pitchFamily="66" charset="0"/>
              </a:rPr>
              <a:t>energy</a:t>
            </a:r>
            <a:r>
              <a:rPr lang="sv-SE" dirty="0">
                <a:latin typeface="Comic Sans MS" panose="030F0702030302020204" pitchFamily="66" charset="0"/>
              </a:rPr>
              <a:t> accelerator i </a:t>
            </a:r>
            <a:r>
              <a:rPr lang="sv-SE" dirty="0" err="1">
                <a:latin typeface="Comic Sans MS" panose="030F0702030302020204" pitchFamily="66" charset="0"/>
              </a:rPr>
              <a:t>Europe</a:t>
            </a:r>
            <a:r>
              <a:rPr lang="sv-SE" dirty="0">
                <a:latin typeface="Comic Sans MS" panose="030F0702030302020204" pitchFamily="66" charset="0"/>
              </a:rPr>
              <a:t> </a:t>
            </a:r>
            <a:r>
              <a:rPr lang="sv-SE" dirty="0" err="1" smtClean="0">
                <a:latin typeface="Comic Sans MS" panose="030F0702030302020204" pitchFamily="66" charset="0"/>
              </a:rPr>
              <a:t>with</a:t>
            </a:r>
            <a:r>
              <a:rPr lang="sv-SE" dirty="0" smtClean="0">
                <a:latin typeface="Comic Sans MS" panose="030F0702030302020204" pitchFamily="66" charset="0"/>
              </a:rPr>
              <a:t> </a:t>
            </a:r>
            <a:r>
              <a:rPr lang="sv-SE" dirty="0" err="1" smtClean="0">
                <a:latin typeface="Comic Sans MS" panose="030F0702030302020204" pitchFamily="66" charset="0"/>
              </a:rPr>
              <a:t>its</a:t>
            </a:r>
            <a:r>
              <a:rPr lang="sv-SE" dirty="0" smtClean="0">
                <a:latin typeface="Comic Sans MS" panose="030F0702030302020204" pitchFamily="66" charset="0"/>
              </a:rPr>
              <a:t> </a:t>
            </a:r>
            <a:r>
              <a:rPr lang="sv-SE" dirty="0" err="1" smtClean="0">
                <a:latin typeface="Comic Sans MS" panose="030F0702030302020204" pitchFamily="66" charset="0"/>
              </a:rPr>
              <a:t>energy</a:t>
            </a:r>
            <a:r>
              <a:rPr lang="sv-SE" dirty="0" smtClean="0">
                <a:latin typeface="Comic Sans MS" panose="030F0702030302020204" pitchFamily="66" charset="0"/>
              </a:rPr>
              <a:t> </a:t>
            </a:r>
            <a:r>
              <a:rPr lang="sv-SE" dirty="0">
                <a:latin typeface="Comic Sans MS" panose="030F0702030302020204" pitchFamily="66" charset="0"/>
              </a:rPr>
              <a:t>185 </a:t>
            </a:r>
            <a:r>
              <a:rPr lang="sv-SE" dirty="0" smtClean="0">
                <a:latin typeface="Comic Sans MS" panose="030F0702030302020204" pitchFamily="66" charset="0"/>
              </a:rPr>
              <a:t>MeV, </a:t>
            </a:r>
            <a:r>
              <a:rPr lang="sv-SE" dirty="0" err="1">
                <a:latin typeface="Comic Sans MS" panose="030F0702030302020204" pitchFamily="66" charset="0"/>
              </a:rPr>
              <a:t>followed</a:t>
            </a:r>
            <a:r>
              <a:rPr lang="sv-SE" dirty="0">
                <a:latin typeface="Comic Sans MS" panose="030F0702030302020204" pitchFamily="66" charset="0"/>
              </a:rPr>
              <a:t> 2 </a:t>
            </a:r>
            <a:r>
              <a:rPr lang="sv-SE" dirty="0" err="1" smtClean="0">
                <a:latin typeface="Comic Sans MS" panose="030F0702030302020204" pitchFamily="66" charset="0"/>
              </a:rPr>
              <a:t>years</a:t>
            </a:r>
            <a:r>
              <a:rPr lang="sv-SE" dirty="0" smtClean="0">
                <a:latin typeface="Comic Sans MS" panose="030F0702030302020204" pitchFamily="66" charset="0"/>
              </a:rPr>
              <a:t> </a:t>
            </a:r>
            <a:r>
              <a:rPr lang="sv-SE" dirty="0">
                <a:latin typeface="Comic Sans MS" panose="030F0702030302020204" pitchFamily="66" charset="0"/>
              </a:rPr>
              <a:t>later by </a:t>
            </a:r>
            <a:r>
              <a:rPr lang="sv-SE" dirty="0" smtClean="0">
                <a:latin typeface="Comic Sans MS" panose="030F0702030302020204" pitchFamily="66" charset="0"/>
              </a:rPr>
              <a:t>Uppsala </a:t>
            </a:r>
            <a:r>
              <a:rPr lang="sv-SE" dirty="0" err="1" smtClean="0">
                <a:latin typeface="Comic Sans MS" panose="030F0702030302020204" pitchFamily="66" charset="0"/>
              </a:rPr>
              <a:t>provding</a:t>
            </a:r>
            <a:r>
              <a:rPr lang="sv-SE" dirty="0" smtClean="0">
                <a:latin typeface="Comic Sans MS" panose="030F0702030302020204" pitchFamily="66" charset="0"/>
              </a:rPr>
              <a:t> </a:t>
            </a:r>
            <a:r>
              <a:rPr lang="sv-SE" dirty="0" err="1">
                <a:latin typeface="Comic Sans MS" panose="030F0702030302020204" pitchFamily="66" charset="0"/>
              </a:rPr>
              <a:t>essential</a:t>
            </a:r>
            <a:r>
              <a:rPr lang="sv-SE" dirty="0">
                <a:latin typeface="Comic Sans MS" panose="030F0702030302020204" pitchFamily="66" charset="0"/>
              </a:rPr>
              <a:t> </a:t>
            </a:r>
            <a:r>
              <a:rPr lang="sv-SE" dirty="0" err="1">
                <a:latin typeface="Comic Sans MS" panose="030F0702030302020204" pitchFamily="66" charset="0"/>
              </a:rPr>
              <a:t>contributions</a:t>
            </a:r>
            <a:r>
              <a:rPr lang="sv-SE" dirty="0">
                <a:latin typeface="Comic Sans MS" panose="030F0702030302020204" pitchFamily="66" charset="0"/>
              </a:rPr>
              <a:t> to the </a:t>
            </a:r>
            <a:r>
              <a:rPr lang="en-US" dirty="0">
                <a:latin typeface="Comic Sans MS" panose="030F0702030302020204" pitchFamily="66" charset="0"/>
              </a:rPr>
              <a:t>build-up</a:t>
            </a:r>
            <a:r>
              <a:rPr lang="sv-SE" dirty="0">
                <a:latin typeface="Comic Sans MS" panose="030F0702030302020204" pitchFamily="66" charset="0"/>
              </a:rPr>
              <a:t> </a:t>
            </a:r>
            <a:r>
              <a:rPr lang="sv-SE" dirty="0" err="1">
                <a:latin typeface="Comic Sans MS" panose="030F0702030302020204" pitchFamily="66" charset="0"/>
              </a:rPr>
              <a:t>of</a:t>
            </a:r>
            <a:r>
              <a:rPr lang="sv-SE" dirty="0">
                <a:latin typeface="Comic Sans MS" panose="030F0702030302020204" pitchFamily="66" charset="0"/>
              </a:rPr>
              <a:t> CERNs </a:t>
            </a:r>
            <a:r>
              <a:rPr lang="sv-SE" dirty="0" err="1">
                <a:latin typeface="Comic Sans MS" panose="030F0702030302020204" pitchFamily="66" charset="0"/>
              </a:rPr>
              <a:t>first</a:t>
            </a:r>
            <a:r>
              <a:rPr lang="sv-SE" dirty="0">
                <a:latin typeface="Comic Sans MS" panose="030F0702030302020204" pitchFamily="66" charset="0"/>
              </a:rPr>
              <a:t> accelerator, the 600 MeV </a:t>
            </a:r>
            <a:r>
              <a:rPr lang="sv-SE" dirty="0" err="1">
                <a:latin typeface="Comic Sans MS" panose="030F0702030302020204" pitchFamily="66" charset="0"/>
              </a:rPr>
              <a:t>synchrocylclotron</a:t>
            </a:r>
            <a:r>
              <a:rPr lang="sv-SE" dirty="0">
                <a:latin typeface="Comic Sans MS" panose="030F0702030302020204" pitchFamily="66" charset="0"/>
              </a:rPr>
              <a:t>.</a:t>
            </a:r>
            <a:endParaRPr lang="sv-SE" dirty="0" smtClean="0">
              <a:latin typeface="Comic Sans MS" panose="030F0702030302020204" pitchFamily="66" charset="0"/>
            </a:endParaRPr>
          </a:p>
          <a:p>
            <a:endParaRPr lang="sv-SE" dirty="0">
              <a:latin typeface="Comic Sans MS" panose="030F0702030302020204" pitchFamily="66" charset="0"/>
            </a:endParaRPr>
          </a:p>
          <a:p>
            <a:endParaRPr lang="sv-SE" dirty="0" smtClean="0">
              <a:latin typeface="Comic Sans MS" panose="030F0702030302020204" pitchFamily="66" charset="0"/>
            </a:endParaRPr>
          </a:p>
          <a:p>
            <a:endParaRPr lang="sv-SE" dirty="0">
              <a:latin typeface="Comic Sans MS" panose="030F0702030302020204" pitchFamily="66" charset="0"/>
            </a:endParaRPr>
          </a:p>
          <a:p>
            <a:r>
              <a:rPr lang="sv-SE" dirty="0">
                <a:solidFill>
                  <a:srgbClr val="00B050"/>
                </a:solidFill>
                <a:latin typeface="Comic Sans MS" panose="030F0702030302020204" pitchFamily="66" charset="0"/>
              </a:rPr>
              <a:t>In the </a:t>
            </a:r>
            <a:r>
              <a:rPr lang="sv-SE" dirty="0" smtClean="0">
                <a:solidFill>
                  <a:srgbClr val="00B050"/>
                </a:solidFill>
                <a:latin typeface="Comic Sans MS" panose="030F0702030302020204" pitchFamily="66" charset="0"/>
              </a:rPr>
              <a:t>1970s and 1980s design the </a:t>
            </a:r>
            <a:r>
              <a:rPr lang="sv-SE" dirty="0" err="1" smtClean="0">
                <a:solidFill>
                  <a:srgbClr val="00B050"/>
                </a:solidFill>
                <a:latin typeface="Comic Sans MS" panose="030F0702030302020204" pitchFamily="66" charset="0"/>
              </a:rPr>
              <a:t>conversion</a:t>
            </a:r>
            <a:r>
              <a:rPr lang="sv-SE" dirty="0" smtClean="0">
                <a:solidFill>
                  <a:srgbClr val="00B050"/>
                </a:solidFill>
                <a:latin typeface="Comic Sans MS" panose="030F0702030302020204" pitchFamily="66" charset="0"/>
              </a:rPr>
              <a:t> </a:t>
            </a:r>
            <a:r>
              <a:rPr lang="sv-SE" dirty="0" err="1">
                <a:solidFill>
                  <a:srgbClr val="00B050"/>
                </a:solidFill>
                <a:latin typeface="Comic Sans MS" panose="030F0702030302020204" pitchFamily="66" charset="0"/>
              </a:rPr>
              <a:t>of</a:t>
            </a:r>
            <a:r>
              <a:rPr lang="sv-SE" dirty="0">
                <a:solidFill>
                  <a:srgbClr val="00B050"/>
                </a:solidFill>
                <a:latin typeface="Comic Sans MS" panose="030F0702030302020204" pitchFamily="66" charset="0"/>
              </a:rPr>
              <a:t> the Uppsala SC  to a </a:t>
            </a:r>
            <a:r>
              <a:rPr lang="sv-SE" dirty="0" err="1">
                <a:solidFill>
                  <a:srgbClr val="00B050"/>
                </a:solidFill>
                <a:latin typeface="Comic Sans MS" panose="030F0702030302020204" pitchFamily="66" charset="0"/>
              </a:rPr>
              <a:t>sector</a:t>
            </a:r>
            <a:r>
              <a:rPr lang="sv-SE" dirty="0">
                <a:solidFill>
                  <a:srgbClr val="00B050"/>
                </a:solidFill>
                <a:latin typeface="Comic Sans MS" panose="030F0702030302020204" pitchFamily="66" charset="0"/>
              </a:rPr>
              <a:t> </a:t>
            </a:r>
            <a:r>
              <a:rPr lang="sv-SE" dirty="0" err="1">
                <a:solidFill>
                  <a:srgbClr val="00B050"/>
                </a:solidFill>
                <a:latin typeface="Comic Sans MS" panose="030F0702030302020204" pitchFamily="66" charset="0"/>
              </a:rPr>
              <a:t>focussing</a:t>
            </a:r>
            <a:r>
              <a:rPr lang="sv-SE" dirty="0">
                <a:solidFill>
                  <a:srgbClr val="00B050"/>
                </a:solidFill>
                <a:latin typeface="Comic Sans MS" panose="030F0702030302020204" pitchFamily="66" charset="0"/>
              </a:rPr>
              <a:t> </a:t>
            </a:r>
            <a:r>
              <a:rPr lang="sv-SE" dirty="0" err="1">
                <a:solidFill>
                  <a:srgbClr val="00B050"/>
                </a:solidFill>
                <a:latin typeface="Comic Sans MS" panose="030F0702030302020204" pitchFamily="66" charset="0"/>
              </a:rPr>
              <a:t>cyclotron</a:t>
            </a:r>
            <a:r>
              <a:rPr lang="sv-SE" dirty="0">
                <a:solidFill>
                  <a:srgbClr val="00B050"/>
                </a:solidFill>
                <a:latin typeface="Comic Sans MS" panose="030F0702030302020204" pitchFamily="66" charset="0"/>
              </a:rPr>
              <a:t> </a:t>
            </a:r>
            <a:r>
              <a:rPr lang="sv-SE" dirty="0" err="1">
                <a:solidFill>
                  <a:srgbClr val="00B050"/>
                </a:solidFill>
                <a:latin typeface="Comic Sans MS" panose="030F0702030302020204" pitchFamily="66" charset="0"/>
              </a:rPr>
              <a:t>followed</a:t>
            </a:r>
            <a:r>
              <a:rPr lang="sv-SE" dirty="0">
                <a:solidFill>
                  <a:srgbClr val="00B050"/>
                </a:solidFill>
                <a:latin typeface="Comic Sans MS" panose="030F0702030302020204" pitchFamily="66" charset="0"/>
              </a:rPr>
              <a:t> </a:t>
            </a:r>
            <a:r>
              <a:rPr lang="sv-SE" dirty="0" smtClean="0">
                <a:solidFill>
                  <a:srgbClr val="00B050"/>
                </a:solidFill>
                <a:latin typeface="Comic Sans MS" panose="030F0702030302020204" pitchFamily="66" charset="0"/>
              </a:rPr>
              <a:t>by the </a:t>
            </a:r>
            <a:r>
              <a:rPr lang="sv-SE" dirty="0">
                <a:solidFill>
                  <a:srgbClr val="00B050"/>
                </a:solidFill>
                <a:latin typeface="Comic Sans MS" panose="030F0702030302020204" pitchFamily="66" charset="0"/>
              </a:rPr>
              <a:t>design and </a:t>
            </a:r>
            <a:r>
              <a:rPr lang="sv-SE" dirty="0" err="1">
                <a:solidFill>
                  <a:srgbClr val="00B050"/>
                </a:solidFill>
                <a:latin typeface="Comic Sans MS" panose="030F0702030302020204" pitchFamily="66" charset="0"/>
              </a:rPr>
              <a:t>build-up</a:t>
            </a:r>
            <a:r>
              <a:rPr lang="sv-SE" dirty="0">
                <a:solidFill>
                  <a:srgbClr val="00B050"/>
                </a:solidFill>
                <a:latin typeface="Comic Sans MS" panose="030F0702030302020204" pitchFamily="66" charset="0"/>
              </a:rPr>
              <a:t> </a:t>
            </a:r>
            <a:r>
              <a:rPr lang="sv-SE" dirty="0" err="1">
                <a:solidFill>
                  <a:srgbClr val="00B050"/>
                </a:solidFill>
                <a:latin typeface="Comic Sans MS" panose="030F0702030302020204" pitchFamily="66" charset="0"/>
              </a:rPr>
              <a:t>of</a:t>
            </a:r>
            <a:r>
              <a:rPr lang="sv-SE" dirty="0">
                <a:solidFill>
                  <a:srgbClr val="00B050"/>
                </a:solidFill>
                <a:latin typeface="Comic Sans MS" panose="030F0702030302020204" pitchFamily="66" charset="0"/>
              </a:rPr>
              <a:t> 1.5 GeV proton </a:t>
            </a:r>
            <a:r>
              <a:rPr lang="sv-SE" dirty="0" err="1">
                <a:solidFill>
                  <a:srgbClr val="00B050"/>
                </a:solidFill>
                <a:latin typeface="Comic Sans MS" panose="030F0702030302020204" pitchFamily="66" charset="0"/>
              </a:rPr>
              <a:t>storage</a:t>
            </a:r>
            <a:r>
              <a:rPr lang="sv-SE" dirty="0">
                <a:solidFill>
                  <a:srgbClr val="00B050"/>
                </a:solidFill>
                <a:latin typeface="Comic Sans MS" panose="030F0702030302020204" pitchFamily="66" charset="0"/>
              </a:rPr>
              <a:t> ring CELCIUS and the WASA </a:t>
            </a:r>
            <a:r>
              <a:rPr lang="sv-SE" dirty="0" err="1">
                <a:solidFill>
                  <a:srgbClr val="00B050"/>
                </a:solidFill>
                <a:latin typeface="Comic Sans MS" panose="030F0702030302020204" pitchFamily="66" charset="0"/>
              </a:rPr>
              <a:t>detector</a:t>
            </a:r>
            <a:r>
              <a:rPr lang="sv-SE" dirty="0">
                <a:solidFill>
                  <a:srgbClr val="00B050"/>
                </a:solidFill>
                <a:latin typeface="Comic Sans MS" panose="030F0702030302020204" pitchFamily="66" charset="0"/>
              </a:rPr>
              <a:t> </a:t>
            </a:r>
            <a:r>
              <a:rPr lang="sv-SE" dirty="0" err="1" smtClean="0">
                <a:solidFill>
                  <a:srgbClr val="00B050"/>
                </a:solidFill>
                <a:latin typeface="Comic Sans MS" panose="030F0702030302020204" pitchFamily="66" charset="0"/>
              </a:rPr>
              <a:t>which</a:t>
            </a:r>
            <a:r>
              <a:rPr lang="sv-SE" dirty="0" smtClean="0">
                <a:solidFill>
                  <a:srgbClr val="00B050"/>
                </a:solidFill>
                <a:latin typeface="Comic Sans MS" panose="030F0702030302020204" pitchFamily="66" charset="0"/>
              </a:rPr>
              <a:t> </a:t>
            </a:r>
            <a:r>
              <a:rPr lang="sv-SE" dirty="0" err="1">
                <a:solidFill>
                  <a:srgbClr val="00B050"/>
                </a:solidFill>
                <a:latin typeface="Comic Sans MS" panose="030F0702030302020204" pitchFamily="66" charset="0"/>
              </a:rPr>
              <a:t>were</a:t>
            </a:r>
            <a:r>
              <a:rPr lang="sv-SE" dirty="0">
                <a:solidFill>
                  <a:srgbClr val="00B050"/>
                </a:solidFill>
                <a:latin typeface="Comic Sans MS" panose="030F0702030302020204" pitchFamily="66" charset="0"/>
              </a:rPr>
              <a:t> </a:t>
            </a:r>
            <a:r>
              <a:rPr lang="sv-SE" dirty="0" err="1">
                <a:solidFill>
                  <a:srgbClr val="00B050"/>
                </a:solidFill>
                <a:latin typeface="Comic Sans MS" panose="030F0702030302020204" pitchFamily="66" charset="0"/>
              </a:rPr>
              <a:t>operated</a:t>
            </a:r>
            <a:r>
              <a:rPr lang="sv-SE" dirty="0">
                <a:solidFill>
                  <a:srgbClr val="00B050"/>
                </a:solidFill>
                <a:latin typeface="Comic Sans MS" panose="030F0702030302020204" pitchFamily="66" charset="0"/>
              </a:rPr>
              <a:t> </a:t>
            </a:r>
            <a:r>
              <a:rPr lang="sv-SE" dirty="0" err="1">
                <a:solidFill>
                  <a:srgbClr val="00B050"/>
                </a:solidFill>
                <a:latin typeface="Comic Sans MS" panose="030F0702030302020204" pitchFamily="66" charset="0"/>
              </a:rPr>
              <a:t>during</a:t>
            </a:r>
            <a:r>
              <a:rPr lang="sv-SE" dirty="0">
                <a:solidFill>
                  <a:srgbClr val="00B050"/>
                </a:solidFill>
                <a:latin typeface="Comic Sans MS" panose="030F0702030302020204" pitchFamily="66" charset="0"/>
              </a:rPr>
              <a:t> the 1990s</a:t>
            </a:r>
            <a:r>
              <a:rPr lang="sv-SE" dirty="0" smtClean="0">
                <a:solidFill>
                  <a:srgbClr val="00B050"/>
                </a:solidFill>
                <a:latin typeface="Comic Sans MS" panose="030F0702030302020204" pitchFamily="66" charset="0"/>
              </a:rPr>
              <a:t>. </a:t>
            </a:r>
            <a:r>
              <a:rPr lang="sv-SE" dirty="0" err="1" smtClean="0">
                <a:solidFill>
                  <a:srgbClr val="00B050"/>
                </a:solidFill>
                <a:latin typeface="Comic Sans MS" panose="030F0702030302020204" pitchFamily="66" charset="0"/>
              </a:rPr>
              <a:t>Considerable</a:t>
            </a:r>
            <a:r>
              <a:rPr lang="sv-SE" dirty="0" smtClean="0">
                <a:solidFill>
                  <a:srgbClr val="00B050"/>
                </a:solidFill>
                <a:latin typeface="Comic Sans MS" panose="030F0702030302020204" pitchFamily="66" charset="0"/>
              </a:rPr>
              <a:t> VR support.</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811" y="2049832"/>
            <a:ext cx="2056721" cy="1676765"/>
          </a:xfrm>
          <a:prstGeom prst="rect">
            <a:avLst/>
          </a:prstGeom>
        </p:spPr>
      </p:pic>
      <p:sp>
        <p:nvSpPr>
          <p:cNvPr id="9" name="TextBox 8"/>
          <p:cNvSpPr txBox="1"/>
          <p:nvPr/>
        </p:nvSpPr>
        <p:spPr>
          <a:xfrm>
            <a:off x="533400" y="417999"/>
            <a:ext cx="11364008" cy="1323439"/>
          </a:xfrm>
          <a:prstGeom prst="rect">
            <a:avLst/>
          </a:prstGeom>
          <a:noFill/>
        </p:spPr>
        <p:txBody>
          <a:bodyPr wrap="none" rtlCol="0">
            <a:spAutoFit/>
          </a:bodyPr>
          <a:lstStyle/>
          <a:p>
            <a:r>
              <a:rPr lang="sv-SE" sz="4000" dirty="0">
                <a:solidFill>
                  <a:srgbClr val="C00000"/>
                </a:solidFill>
                <a:latin typeface="Comic Sans MS" panose="030F0702030302020204" pitchFamily="66" charset="0"/>
              </a:rPr>
              <a:t>Uppsala </a:t>
            </a:r>
            <a:r>
              <a:rPr lang="sv-SE" sz="4000" dirty="0" err="1">
                <a:solidFill>
                  <a:srgbClr val="C00000"/>
                </a:solidFill>
                <a:latin typeface="Comic Sans MS" panose="030F0702030302020204" pitchFamily="66" charset="0"/>
              </a:rPr>
              <a:t>university</a:t>
            </a:r>
            <a:r>
              <a:rPr lang="sv-SE" sz="4000" dirty="0">
                <a:solidFill>
                  <a:srgbClr val="C00000"/>
                </a:solidFill>
                <a:latin typeface="Comic Sans MS" panose="030F0702030302020204" pitchFamily="66" charset="0"/>
              </a:rPr>
              <a:t> has </a:t>
            </a:r>
            <a:r>
              <a:rPr lang="sv-SE" sz="4000" dirty="0" err="1">
                <a:solidFill>
                  <a:srgbClr val="C00000"/>
                </a:solidFill>
                <a:latin typeface="Comic Sans MS" panose="030F0702030302020204" pitchFamily="66" charset="0"/>
              </a:rPr>
              <a:t>been</a:t>
            </a:r>
            <a:r>
              <a:rPr lang="sv-SE" sz="4000" dirty="0">
                <a:solidFill>
                  <a:srgbClr val="C00000"/>
                </a:solidFill>
                <a:latin typeface="Comic Sans MS" panose="030F0702030302020204" pitchFamily="66" charset="0"/>
              </a:rPr>
              <a:t> </a:t>
            </a:r>
            <a:r>
              <a:rPr lang="sv-SE" sz="4000" dirty="0" err="1" smtClean="0">
                <a:solidFill>
                  <a:srgbClr val="C00000"/>
                </a:solidFill>
                <a:latin typeface="Comic Sans MS" panose="030F0702030302020204" pitchFamily="66" charset="0"/>
              </a:rPr>
              <a:t>maing</a:t>
            </a:r>
            <a:r>
              <a:rPr lang="sv-SE" sz="4000" dirty="0" smtClean="0">
                <a:solidFill>
                  <a:srgbClr val="C00000"/>
                </a:solidFill>
                <a:latin typeface="Comic Sans MS" panose="030F0702030302020204" pitchFamily="66" charset="0"/>
              </a:rPr>
              <a:t> </a:t>
            </a:r>
            <a:r>
              <a:rPr lang="sv-SE" sz="4000" dirty="0">
                <a:solidFill>
                  <a:srgbClr val="C00000"/>
                </a:solidFill>
                <a:latin typeface="Comic Sans MS" panose="030F0702030302020204" pitchFamily="66" charset="0"/>
              </a:rPr>
              <a:t>accelerator </a:t>
            </a:r>
            <a:endParaRPr lang="sv-SE" sz="4000" dirty="0" smtClean="0">
              <a:solidFill>
                <a:srgbClr val="C00000"/>
              </a:solidFill>
              <a:latin typeface="Comic Sans MS" panose="030F0702030302020204" pitchFamily="66" charset="0"/>
            </a:endParaRPr>
          </a:p>
          <a:p>
            <a:r>
              <a:rPr lang="sv-SE" sz="4000" dirty="0" err="1" smtClean="0">
                <a:solidFill>
                  <a:srgbClr val="C00000"/>
                </a:solidFill>
                <a:latin typeface="Comic Sans MS" panose="030F0702030302020204" pitchFamily="66" charset="0"/>
              </a:rPr>
              <a:t>development</a:t>
            </a:r>
            <a:r>
              <a:rPr lang="sv-SE" sz="4000" dirty="0" smtClean="0">
                <a:solidFill>
                  <a:srgbClr val="C00000"/>
                </a:solidFill>
                <a:latin typeface="Comic Sans MS" panose="030F0702030302020204" pitchFamily="66" charset="0"/>
              </a:rPr>
              <a:t> </a:t>
            </a:r>
            <a:r>
              <a:rPr lang="sv-SE" sz="4000" dirty="0" err="1">
                <a:solidFill>
                  <a:srgbClr val="C00000"/>
                </a:solidFill>
                <a:latin typeface="Comic Sans MS" panose="030F0702030302020204" pitchFamily="66" charset="0"/>
              </a:rPr>
              <a:t>since</a:t>
            </a:r>
            <a:r>
              <a:rPr lang="sv-SE" sz="4000" dirty="0">
                <a:solidFill>
                  <a:srgbClr val="C00000"/>
                </a:solidFill>
                <a:latin typeface="Comic Sans MS" panose="030F0702030302020204" pitchFamily="66" charset="0"/>
              </a:rPr>
              <a:t> the 1950</a:t>
            </a:r>
            <a:endParaRPr lang="en-US" sz="40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200" y="4179461"/>
            <a:ext cx="2286000" cy="1724025"/>
          </a:xfrm>
          <a:prstGeom prst="rect">
            <a:avLst/>
          </a:prstGeom>
        </p:spPr>
      </p:pic>
    </p:spTree>
    <p:extLst>
      <p:ext uri="{BB962C8B-B14F-4D97-AF65-F5344CB8AC3E}">
        <p14:creationId xmlns:p14="http://schemas.microsoft.com/office/powerpoint/2010/main" val="4220693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6" y="2444296"/>
            <a:ext cx="6387790" cy="1325563"/>
          </a:xfrm>
        </p:spPr>
        <p:txBody>
          <a:bodyPr>
            <a:normAutofit fontScale="90000"/>
          </a:bodyPr>
          <a:lstStyle/>
          <a:p>
            <a:r>
              <a:rPr lang="sv-SE" sz="2200" dirty="0" smtClean="0">
                <a:solidFill>
                  <a:srgbClr val="C00000"/>
                </a:solidFill>
                <a:latin typeface="Comic Sans MS" panose="030F0702030302020204" pitchFamily="66" charset="0"/>
              </a:rPr>
              <a:t/>
            </a:r>
            <a:br>
              <a:rPr lang="sv-SE" sz="2200" dirty="0" smtClean="0">
                <a:solidFill>
                  <a:srgbClr val="C00000"/>
                </a:solidFill>
                <a:latin typeface="Comic Sans MS" panose="030F0702030302020204" pitchFamily="66" charset="0"/>
              </a:rPr>
            </a:br>
            <a:r>
              <a:rPr lang="sv-SE" sz="2200" dirty="0" smtClean="0">
                <a:solidFill>
                  <a:srgbClr val="C00000"/>
                </a:solidFill>
                <a:latin typeface="Comic Sans MS" panose="030F0702030302020204" pitchFamily="66" charset="0"/>
              </a:rPr>
              <a:t/>
            </a:r>
            <a:br>
              <a:rPr lang="sv-SE" sz="2200" dirty="0" smtClean="0">
                <a:solidFill>
                  <a:srgbClr val="C00000"/>
                </a:solidFill>
                <a:latin typeface="Comic Sans MS" panose="030F0702030302020204" pitchFamily="66" charset="0"/>
              </a:rPr>
            </a:br>
            <a:r>
              <a:rPr lang="sv-SE" sz="2200" dirty="0" smtClean="0">
                <a:solidFill>
                  <a:srgbClr val="00B050"/>
                </a:solidFill>
                <a:latin typeface="Comic Sans MS" panose="030F0702030302020204" pitchFamily="66" charset="0"/>
              </a:rPr>
              <a:t/>
            </a:r>
            <a:br>
              <a:rPr lang="sv-SE" sz="2200" dirty="0" smtClean="0">
                <a:solidFill>
                  <a:srgbClr val="00B050"/>
                </a:solidFill>
                <a:latin typeface="Comic Sans MS" panose="030F0702030302020204" pitchFamily="66" charset="0"/>
              </a:rPr>
            </a:br>
            <a:r>
              <a:rPr lang="sv-SE" sz="2200" dirty="0">
                <a:solidFill>
                  <a:srgbClr val="00B050"/>
                </a:solidFill>
                <a:latin typeface="Comic Sans MS" panose="030F0702030302020204" pitchFamily="66" charset="0"/>
              </a:rPr>
              <a:t/>
            </a:r>
            <a:br>
              <a:rPr lang="sv-SE" sz="2200" dirty="0">
                <a:solidFill>
                  <a:srgbClr val="00B050"/>
                </a:solidFill>
                <a:latin typeface="Comic Sans MS" panose="030F0702030302020204" pitchFamily="66" charset="0"/>
              </a:rPr>
            </a:br>
            <a:r>
              <a:rPr lang="sv-SE" sz="2200" dirty="0" smtClean="0">
                <a:solidFill>
                  <a:srgbClr val="00B050"/>
                </a:solidFill>
                <a:latin typeface="Comic Sans MS" panose="030F0702030302020204" pitchFamily="66" charset="0"/>
              </a:rPr>
              <a:t>In 1994-1996 participation at CERN in the design, </a:t>
            </a:r>
            <a:r>
              <a:rPr lang="sv-SE" sz="2200" dirty="0" err="1" smtClean="0">
                <a:solidFill>
                  <a:srgbClr val="00B050"/>
                </a:solidFill>
                <a:latin typeface="Comic Sans MS" panose="030F0702030302020204" pitchFamily="66" charset="0"/>
              </a:rPr>
              <a:t>fabrication</a:t>
            </a:r>
            <a:r>
              <a:rPr lang="sv-SE" sz="2200" dirty="0" smtClean="0">
                <a:solidFill>
                  <a:srgbClr val="00B050"/>
                </a:solidFill>
                <a:latin typeface="Comic Sans MS" panose="030F0702030302020204" pitchFamily="66" charset="0"/>
              </a:rPr>
              <a:t> and test </a:t>
            </a:r>
            <a:r>
              <a:rPr lang="sv-SE" sz="2200" dirty="0" err="1" smtClean="0">
                <a:solidFill>
                  <a:srgbClr val="00B050"/>
                </a:solidFill>
                <a:latin typeface="Comic Sans MS" panose="030F0702030302020204" pitchFamily="66" charset="0"/>
              </a:rPr>
              <a:t>of</a:t>
            </a:r>
            <a:r>
              <a:rPr lang="sv-SE" sz="2200" dirty="0" smtClean="0">
                <a:solidFill>
                  <a:srgbClr val="00B050"/>
                </a:solidFill>
                <a:latin typeface="Comic Sans MS" panose="030F0702030302020204" pitchFamily="66" charset="0"/>
              </a:rPr>
              <a:t> the </a:t>
            </a:r>
            <a:r>
              <a:rPr lang="sv-SE" sz="2200" dirty="0" err="1" smtClean="0">
                <a:solidFill>
                  <a:srgbClr val="00B050"/>
                </a:solidFill>
                <a:latin typeface="Comic Sans MS" panose="030F0702030302020204" pitchFamily="66" charset="0"/>
              </a:rPr>
              <a:t>first</a:t>
            </a:r>
            <a:r>
              <a:rPr lang="sv-SE" sz="2200" dirty="0" smtClean="0">
                <a:solidFill>
                  <a:srgbClr val="00B050"/>
                </a:solidFill>
                <a:latin typeface="Comic Sans MS" panose="030F0702030302020204" pitchFamily="66" charset="0"/>
              </a:rPr>
              <a:t> 1 m </a:t>
            </a:r>
            <a:r>
              <a:rPr lang="sv-SE" sz="2200" dirty="0" err="1" smtClean="0">
                <a:solidFill>
                  <a:srgbClr val="00B050"/>
                </a:solidFill>
                <a:latin typeface="Comic Sans MS" panose="030F0702030302020204" pitchFamily="66" charset="0"/>
              </a:rPr>
              <a:t>prototype</a:t>
            </a:r>
            <a:r>
              <a:rPr lang="sv-SE" sz="2200" dirty="0" smtClean="0">
                <a:solidFill>
                  <a:srgbClr val="00B050"/>
                </a:solidFill>
                <a:latin typeface="Comic Sans MS" panose="030F0702030302020204" pitchFamily="66" charset="0"/>
              </a:rPr>
              <a:t> MFISC </a:t>
            </a:r>
            <a:r>
              <a:rPr lang="sv-SE" sz="2200" dirty="0" err="1" smtClean="0">
                <a:solidFill>
                  <a:srgbClr val="00B050"/>
                </a:solidFill>
                <a:latin typeface="Comic Sans MS" panose="030F0702030302020204" pitchFamily="66" charset="0"/>
              </a:rPr>
              <a:t>of</a:t>
            </a:r>
            <a:r>
              <a:rPr lang="sv-SE" sz="2200" dirty="0" smtClean="0">
                <a:solidFill>
                  <a:srgbClr val="00B050"/>
                </a:solidFill>
                <a:latin typeface="Comic Sans MS" panose="030F0702030302020204" pitchFamily="66" charset="0"/>
              </a:rPr>
              <a:t> the 1300 </a:t>
            </a:r>
            <a:r>
              <a:rPr lang="sv-SE" sz="2200" dirty="0" err="1" smtClean="0">
                <a:solidFill>
                  <a:srgbClr val="00B050"/>
                </a:solidFill>
                <a:latin typeface="Comic Sans MS" panose="030F0702030302020204" pitchFamily="66" charset="0"/>
              </a:rPr>
              <a:t>superconducting</a:t>
            </a:r>
            <a:r>
              <a:rPr lang="sv-SE" sz="2200" dirty="0" smtClean="0">
                <a:solidFill>
                  <a:srgbClr val="00B050"/>
                </a:solidFill>
                <a:latin typeface="Comic Sans MS" panose="030F0702030302020204" pitchFamily="66" charset="0"/>
              </a:rPr>
              <a:t> </a:t>
            </a:r>
            <a:r>
              <a:rPr lang="sv-SE" sz="2200" dirty="0" err="1" smtClean="0">
                <a:solidFill>
                  <a:srgbClr val="00B050"/>
                </a:solidFill>
                <a:latin typeface="Comic Sans MS" panose="030F0702030302020204" pitchFamily="66" charset="0"/>
              </a:rPr>
              <a:t>dipoles</a:t>
            </a:r>
            <a:r>
              <a:rPr lang="sv-SE" sz="2200" dirty="0" smtClean="0">
                <a:solidFill>
                  <a:srgbClr val="00B050"/>
                </a:solidFill>
                <a:latin typeface="Comic Sans MS" panose="030F0702030302020204" pitchFamily="66" charset="0"/>
              </a:rPr>
              <a:t> for LHC. VR-support ca 2 Mkr.</a:t>
            </a:r>
            <a:br>
              <a:rPr lang="sv-SE" sz="2200" dirty="0" smtClean="0">
                <a:solidFill>
                  <a:srgbClr val="00B050"/>
                </a:solidFill>
                <a:latin typeface="Comic Sans MS" panose="030F0702030302020204" pitchFamily="66" charset="0"/>
              </a:rPr>
            </a:br>
            <a:r>
              <a:rPr lang="sv-SE" sz="2200" dirty="0" smtClean="0">
                <a:solidFill>
                  <a:srgbClr val="00B050"/>
                </a:solidFill>
                <a:latin typeface="Comic Sans MS" panose="030F0702030302020204" pitchFamily="66" charset="0"/>
              </a:rPr>
              <a:t/>
            </a:r>
            <a:br>
              <a:rPr lang="sv-SE" sz="2200" dirty="0" smtClean="0">
                <a:solidFill>
                  <a:srgbClr val="00B050"/>
                </a:solidFill>
                <a:latin typeface="Comic Sans MS" panose="030F0702030302020204" pitchFamily="66" charset="0"/>
              </a:rPr>
            </a:br>
            <a:r>
              <a:rPr lang="sv-SE" sz="2200" dirty="0">
                <a:solidFill>
                  <a:srgbClr val="00B050"/>
                </a:solidFill>
                <a:latin typeface="Comic Sans MS" panose="030F0702030302020204" pitchFamily="66" charset="0"/>
              </a:rPr>
              <a:t/>
            </a:r>
            <a:br>
              <a:rPr lang="sv-SE" sz="2200" dirty="0">
                <a:solidFill>
                  <a:srgbClr val="00B050"/>
                </a:solidFill>
                <a:latin typeface="Comic Sans MS" panose="030F0702030302020204" pitchFamily="66" charset="0"/>
              </a:rPr>
            </a:br>
            <a:r>
              <a:rPr lang="sv-SE" sz="2200" dirty="0" err="1" smtClean="0">
                <a:solidFill>
                  <a:srgbClr val="00B050"/>
                </a:solidFill>
                <a:latin typeface="Comic Sans MS" panose="030F0702030302020204" pitchFamily="66" charset="0"/>
              </a:rPr>
              <a:t>Since</a:t>
            </a:r>
            <a:r>
              <a:rPr lang="sv-SE" sz="2200" dirty="0" smtClean="0">
                <a:solidFill>
                  <a:srgbClr val="00B050"/>
                </a:solidFill>
                <a:latin typeface="Comic Sans MS" panose="030F0702030302020204" pitchFamily="66" charset="0"/>
              </a:rPr>
              <a:t> 1995 till </a:t>
            </a:r>
            <a:r>
              <a:rPr lang="sv-SE" sz="2200" dirty="0" err="1" smtClean="0">
                <a:solidFill>
                  <a:srgbClr val="00B050"/>
                </a:solidFill>
                <a:latin typeface="Comic Sans MS" panose="030F0702030302020204" pitchFamily="66" charset="0"/>
              </a:rPr>
              <a:t>now</a:t>
            </a:r>
            <a:r>
              <a:rPr lang="sv-SE" sz="2200" dirty="0" smtClean="0">
                <a:solidFill>
                  <a:srgbClr val="00B050"/>
                </a:solidFill>
                <a:latin typeface="Comic Sans MS" panose="030F0702030302020204" pitchFamily="66" charset="0"/>
              </a:rPr>
              <a:t> participation in the CLIC </a:t>
            </a:r>
            <a:r>
              <a:rPr lang="sv-SE" sz="2200" dirty="0" err="1" smtClean="0">
                <a:solidFill>
                  <a:srgbClr val="00B050"/>
                </a:solidFill>
                <a:latin typeface="Comic Sans MS" panose="030F0702030302020204" pitchFamily="66" charset="0"/>
              </a:rPr>
              <a:t>prototype</a:t>
            </a:r>
            <a:r>
              <a:rPr lang="sv-SE" sz="2200" dirty="0" smtClean="0">
                <a:solidFill>
                  <a:srgbClr val="00B050"/>
                </a:solidFill>
                <a:latin typeface="Comic Sans MS" panose="030F0702030302020204" pitchFamily="66" charset="0"/>
              </a:rPr>
              <a:t> tests at CERN, in the 1990’s </a:t>
            </a:r>
            <a:r>
              <a:rPr lang="sv-SE" sz="2200" dirty="0" err="1" smtClean="0">
                <a:solidFill>
                  <a:srgbClr val="00B050"/>
                </a:solidFill>
                <a:latin typeface="Comic Sans MS" panose="030F0702030302020204" pitchFamily="66" charset="0"/>
              </a:rPr>
              <a:t>with</a:t>
            </a:r>
            <a:r>
              <a:rPr lang="sv-SE" sz="2200" dirty="0" smtClean="0">
                <a:solidFill>
                  <a:srgbClr val="00B050"/>
                </a:solidFill>
                <a:latin typeface="Comic Sans MS" panose="030F0702030302020204" pitchFamily="66" charset="0"/>
              </a:rPr>
              <a:t> design and test </a:t>
            </a:r>
            <a:r>
              <a:rPr lang="sv-SE" sz="2200" dirty="0" err="1" smtClean="0">
                <a:solidFill>
                  <a:srgbClr val="00B050"/>
                </a:solidFill>
                <a:latin typeface="Comic Sans MS" panose="030F0702030302020204" pitchFamily="66" charset="0"/>
              </a:rPr>
              <a:t>of</a:t>
            </a:r>
            <a:r>
              <a:rPr lang="sv-SE" sz="2200" dirty="0" smtClean="0">
                <a:solidFill>
                  <a:srgbClr val="00B050"/>
                </a:solidFill>
                <a:latin typeface="Comic Sans MS" panose="030F0702030302020204" pitchFamily="66" charset="0"/>
              </a:rPr>
              <a:t> </a:t>
            </a:r>
            <a:r>
              <a:rPr lang="sv-SE" sz="2200" dirty="0" err="1" smtClean="0">
                <a:solidFill>
                  <a:srgbClr val="00B050"/>
                </a:solidFill>
                <a:latin typeface="Comic Sans MS" panose="030F0702030302020204" pitchFamily="66" charset="0"/>
              </a:rPr>
              <a:t>Beam</a:t>
            </a:r>
            <a:r>
              <a:rPr lang="sv-SE" sz="2200" dirty="0" smtClean="0">
                <a:solidFill>
                  <a:srgbClr val="00B050"/>
                </a:solidFill>
                <a:latin typeface="Comic Sans MS" panose="030F0702030302020204" pitchFamily="66" charset="0"/>
              </a:rPr>
              <a:t> Position Monitors in the CLIC </a:t>
            </a:r>
            <a:r>
              <a:rPr lang="sv-SE" sz="2200" dirty="0">
                <a:solidFill>
                  <a:srgbClr val="00B050"/>
                </a:solidFill>
                <a:latin typeface="Comic Sans MS" panose="030F0702030302020204" pitchFamily="66" charset="0"/>
              </a:rPr>
              <a:t>Test </a:t>
            </a:r>
            <a:r>
              <a:rPr lang="sv-SE" sz="2200" dirty="0" err="1">
                <a:solidFill>
                  <a:srgbClr val="00B050"/>
                </a:solidFill>
                <a:latin typeface="Comic Sans MS" panose="030F0702030302020204" pitchFamily="66" charset="0"/>
              </a:rPr>
              <a:t>Facility</a:t>
            </a:r>
            <a:r>
              <a:rPr lang="sv-SE" sz="2200" dirty="0">
                <a:solidFill>
                  <a:srgbClr val="00B050"/>
                </a:solidFill>
                <a:latin typeface="Comic Sans MS" panose="030F0702030302020204" pitchFamily="66" charset="0"/>
              </a:rPr>
              <a:t> </a:t>
            </a:r>
            <a:r>
              <a:rPr lang="sv-SE" sz="2200" dirty="0" smtClean="0">
                <a:solidFill>
                  <a:srgbClr val="00B050"/>
                </a:solidFill>
                <a:latin typeface="Comic Sans MS" panose="030F0702030302020204" pitchFamily="66" charset="0"/>
              </a:rPr>
              <a:t>2 and from 2005 till 2016 </a:t>
            </a:r>
            <a:r>
              <a:rPr lang="sv-SE" sz="2200" dirty="0" err="1" smtClean="0">
                <a:solidFill>
                  <a:srgbClr val="00B050"/>
                </a:solidFill>
                <a:latin typeface="Comic Sans MS" panose="030F0702030302020204" pitchFamily="66" charset="0"/>
              </a:rPr>
              <a:t>with</a:t>
            </a:r>
            <a:r>
              <a:rPr lang="sv-SE" sz="2200" dirty="0" smtClean="0">
                <a:solidFill>
                  <a:srgbClr val="00B050"/>
                </a:solidFill>
                <a:latin typeface="Comic Sans MS" panose="030F0702030302020204" pitchFamily="66" charset="0"/>
              </a:rPr>
              <a:t> design, </a:t>
            </a:r>
            <a:r>
              <a:rPr lang="sv-SE" sz="2200" dirty="0" err="1" smtClean="0">
                <a:solidFill>
                  <a:srgbClr val="00B050"/>
                </a:solidFill>
                <a:latin typeface="Comic Sans MS" panose="030F0702030302020204" pitchFamily="66" charset="0"/>
              </a:rPr>
              <a:t>build-up</a:t>
            </a:r>
            <a:r>
              <a:rPr lang="sv-SE" sz="2200" dirty="0" smtClean="0">
                <a:solidFill>
                  <a:srgbClr val="00B050"/>
                </a:solidFill>
                <a:latin typeface="Comic Sans MS" panose="030F0702030302020204" pitchFamily="66" charset="0"/>
              </a:rPr>
              <a:t> and tests </a:t>
            </a:r>
            <a:r>
              <a:rPr lang="sv-SE" sz="2200" dirty="0" err="1" smtClean="0">
                <a:solidFill>
                  <a:srgbClr val="00B050"/>
                </a:solidFill>
                <a:latin typeface="Comic Sans MS" panose="030F0702030302020204" pitchFamily="66" charset="0"/>
              </a:rPr>
              <a:t>of</a:t>
            </a:r>
            <a:r>
              <a:rPr lang="sv-SE" sz="2200" dirty="0" smtClean="0">
                <a:solidFill>
                  <a:srgbClr val="00B050"/>
                </a:solidFill>
                <a:latin typeface="Comic Sans MS" panose="030F0702030302020204" pitchFamily="66" charset="0"/>
              </a:rPr>
              <a:t> the </a:t>
            </a:r>
            <a:r>
              <a:rPr lang="sv-SE" sz="2200" dirty="0" err="1" smtClean="0">
                <a:solidFill>
                  <a:srgbClr val="00B050"/>
                </a:solidFill>
                <a:latin typeface="Comic Sans MS" panose="030F0702030302020204" pitchFamily="66" charset="0"/>
              </a:rPr>
              <a:t>Two-Beam</a:t>
            </a:r>
            <a:r>
              <a:rPr lang="sv-SE" sz="2200" dirty="0" smtClean="0">
                <a:solidFill>
                  <a:srgbClr val="00B050"/>
                </a:solidFill>
                <a:latin typeface="Comic Sans MS" panose="030F0702030302020204" pitchFamily="66" charset="0"/>
              </a:rPr>
              <a:t> Test-</a:t>
            </a:r>
            <a:r>
              <a:rPr lang="sv-SE" sz="2200" dirty="0" err="1" smtClean="0">
                <a:solidFill>
                  <a:srgbClr val="00B050"/>
                </a:solidFill>
                <a:latin typeface="Comic Sans MS" panose="030F0702030302020204" pitchFamily="66" charset="0"/>
              </a:rPr>
              <a:t>Stand</a:t>
            </a:r>
            <a:r>
              <a:rPr lang="sv-SE" sz="2200" dirty="0" smtClean="0">
                <a:solidFill>
                  <a:srgbClr val="00B050"/>
                </a:solidFill>
                <a:latin typeface="Comic Sans MS" panose="030F0702030302020204" pitchFamily="66" charset="0"/>
              </a:rPr>
              <a:t> in the CLIC Test </a:t>
            </a:r>
            <a:r>
              <a:rPr lang="sv-SE" sz="2200" dirty="0" err="1" smtClean="0">
                <a:solidFill>
                  <a:srgbClr val="00B050"/>
                </a:solidFill>
                <a:latin typeface="Comic Sans MS" panose="030F0702030302020204" pitchFamily="66" charset="0"/>
              </a:rPr>
              <a:t>Facility</a:t>
            </a:r>
            <a:r>
              <a:rPr lang="sv-SE" sz="2200" dirty="0" smtClean="0">
                <a:solidFill>
                  <a:srgbClr val="00B050"/>
                </a:solidFill>
                <a:latin typeface="Comic Sans MS" panose="030F0702030302020204" pitchFamily="66" charset="0"/>
              </a:rPr>
              <a:t> 3 CTF3, </a:t>
            </a:r>
            <a:r>
              <a:rPr lang="sv-SE" sz="2200" dirty="0" err="1" smtClean="0">
                <a:solidFill>
                  <a:srgbClr val="00B050"/>
                </a:solidFill>
                <a:latin typeface="Comic Sans MS" panose="030F0702030302020204" pitchFamily="66" charset="0"/>
              </a:rPr>
              <a:t>now</a:t>
            </a:r>
            <a:r>
              <a:rPr lang="sv-SE" sz="2200" dirty="0" smtClean="0">
                <a:solidFill>
                  <a:srgbClr val="00B050"/>
                </a:solidFill>
                <a:latin typeface="Comic Sans MS" panose="030F0702030302020204" pitchFamily="66" charset="0"/>
              </a:rPr>
              <a:t> </a:t>
            </a:r>
            <a:r>
              <a:rPr lang="sv-SE" sz="2200" dirty="0" err="1" smtClean="0">
                <a:solidFill>
                  <a:srgbClr val="00B050"/>
                </a:solidFill>
                <a:latin typeface="Comic Sans MS" panose="030F0702030302020204" pitchFamily="66" charset="0"/>
              </a:rPr>
              <a:t>continued</a:t>
            </a:r>
            <a:r>
              <a:rPr lang="sv-SE" sz="2200" dirty="0" smtClean="0">
                <a:solidFill>
                  <a:srgbClr val="00B050"/>
                </a:solidFill>
                <a:latin typeface="Comic Sans MS" panose="030F0702030302020204" pitchFamily="66" charset="0"/>
              </a:rPr>
              <a:t> </a:t>
            </a:r>
            <a:r>
              <a:rPr lang="sv-SE" sz="2200" dirty="0" err="1" smtClean="0">
                <a:solidFill>
                  <a:srgbClr val="00B050"/>
                </a:solidFill>
                <a:latin typeface="Comic Sans MS" panose="030F0702030302020204" pitchFamily="66" charset="0"/>
              </a:rPr>
              <a:t>with</a:t>
            </a:r>
            <a:r>
              <a:rPr lang="sv-SE" sz="2200" dirty="0" smtClean="0">
                <a:solidFill>
                  <a:srgbClr val="00B050"/>
                </a:solidFill>
                <a:latin typeface="Comic Sans MS" panose="030F0702030302020204" pitchFamily="66" charset="0"/>
              </a:rPr>
              <a:t> DC spark vacuum break-down studies at CERN and in FREIA. VR support ca 12 Mkr.</a:t>
            </a:r>
            <a:r>
              <a:rPr lang="sv-SE" sz="2200" dirty="0" smtClean="0">
                <a:solidFill>
                  <a:srgbClr val="C00000"/>
                </a:solidFill>
                <a:latin typeface="Comic Sans MS" panose="030F0702030302020204" pitchFamily="66" charset="0"/>
              </a:rPr>
              <a:t/>
            </a:r>
            <a:br>
              <a:rPr lang="sv-SE" sz="2200" dirty="0" smtClean="0">
                <a:solidFill>
                  <a:srgbClr val="C00000"/>
                </a:solidFill>
                <a:latin typeface="Comic Sans MS" panose="030F0702030302020204" pitchFamily="66" charset="0"/>
              </a:rPr>
            </a:br>
            <a:r>
              <a:rPr lang="sv-SE" sz="2200" dirty="0">
                <a:solidFill>
                  <a:srgbClr val="C00000"/>
                </a:solidFill>
                <a:latin typeface="Comic Sans MS" panose="030F0702030302020204" pitchFamily="66" charset="0"/>
              </a:rPr>
              <a:t/>
            </a:r>
            <a:br>
              <a:rPr lang="sv-SE" sz="2200" dirty="0">
                <a:solidFill>
                  <a:srgbClr val="C00000"/>
                </a:solidFill>
                <a:latin typeface="Comic Sans MS" panose="030F0702030302020204" pitchFamily="66" charset="0"/>
              </a:rPr>
            </a:br>
            <a:endParaRPr lang="sv-SE" sz="2200" dirty="0">
              <a:solidFill>
                <a:srgbClr val="C00000"/>
              </a:solidFill>
              <a:latin typeface="Comic Sans MS" panose="030F0702030302020204" pitchFamily="66" charset="0"/>
            </a:endParaRPr>
          </a:p>
        </p:txBody>
      </p:sp>
      <p:sp>
        <p:nvSpPr>
          <p:cNvPr id="3" name="Date Placeholder 2"/>
          <p:cNvSpPr>
            <a:spLocks noGrp="1"/>
          </p:cNvSpPr>
          <p:nvPr>
            <p:ph type="dt" sz="half" idx="10"/>
          </p:nvPr>
        </p:nvSpPr>
        <p:spPr/>
        <p:txBody>
          <a:bodyPr/>
          <a:lstStyle/>
          <a:p>
            <a:r>
              <a:rPr lang="de-DE" smtClean="0"/>
              <a:t>2017-09-15</a:t>
            </a:r>
            <a:endParaRPr lang="de-DE"/>
          </a:p>
        </p:txBody>
      </p:sp>
      <p:sp>
        <p:nvSpPr>
          <p:cNvPr id="4" name="Footer Placeholder 3"/>
          <p:cNvSpPr>
            <a:spLocks noGrp="1"/>
          </p:cNvSpPr>
          <p:nvPr>
            <p:ph type="ftr" sz="quarter" idx="11"/>
          </p:nvPr>
        </p:nvSpPr>
        <p:spPr/>
        <p:txBody>
          <a:bodyPr/>
          <a:lstStyle/>
          <a:p>
            <a:r>
              <a:rPr lang="nn-NO" dirty="0" smtClean="0"/>
              <a:t>VR visit to FREIA 2017-09-15                                                                     Tord Ekelöf</a:t>
            </a:r>
            <a:endParaRPr lang="de-DE" dirty="0"/>
          </a:p>
        </p:txBody>
      </p:sp>
      <p:sp>
        <p:nvSpPr>
          <p:cNvPr id="5" name="Slide Number Placeholder 4"/>
          <p:cNvSpPr>
            <a:spLocks noGrp="1"/>
          </p:cNvSpPr>
          <p:nvPr>
            <p:ph type="sldNum" sz="quarter" idx="12"/>
          </p:nvPr>
        </p:nvSpPr>
        <p:spPr/>
        <p:txBody>
          <a:bodyPr/>
          <a:lstStyle/>
          <a:p>
            <a:fld id="{8347BC95-38AE-476E-B89E-3CAC0E10D5DD}" type="slidenum">
              <a:rPr lang="de-DE" smtClean="0"/>
              <a:t>3</a:t>
            </a:fld>
            <a:endParaRPr lang="de-DE"/>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790" y="977446"/>
            <a:ext cx="3114675" cy="14668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912" y="3107077"/>
            <a:ext cx="4117892" cy="2740270"/>
          </a:xfrm>
          <a:prstGeom prst="rect">
            <a:avLst/>
          </a:prstGeom>
        </p:spPr>
      </p:pic>
    </p:spTree>
    <p:extLst>
      <p:ext uri="{BB962C8B-B14F-4D97-AF65-F5344CB8AC3E}">
        <p14:creationId xmlns:p14="http://schemas.microsoft.com/office/powerpoint/2010/main" val="35198212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896450"/>
            <a:ext cx="7078579" cy="1325563"/>
          </a:xfrm>
        </p:spPr>
        <p:txBody>
          <a:bodyPr>
            <a:noAutofit/>
          </a:bodyPr>
          <a:lstStyle/>
          <a:p>
            <a:r>
              <a:rPr lang="sv-SE" sz="2000" dirty="0">
                <a:solidFill>
                  <a:srgbClr val="C00000"/>
                </a:solidFill>
                <a:latin typeface="Comic Sans MS" panose="030F0702030302020204" pitchFamily="66" charset="0"/>
              </a:rPr>
              <a:t>In 2009-2015 </a:t>
            </a:r>
            <a:r>
              <a:rPr lang="sv-SE" sz="2000" dirty="0" err="1">
                <a:solidFill>
                  <a:srgbClr val="C00000"/>
                </a:solidFill>
                <a:latin typeface="Comic Sans MS" panose="030F0702030302020204" pitchFamily="66" charset="0"/>
              </a:rPr>
              <a:t>build-up</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of</a:t>
            </a:r>
            <a:r>
              <a:rPr lang="sv-SE" sz="2000" dirty="0">
                <a:solidFill>
                  <a:srgbClr val="C00000"/>
                </a:solidFill>
                <a:latin typeface="Comic Sans MS" panose="030F0702030302020204" pitchFamily="66" charset="0"/>
              </a:rPr>
              <a:t> the FREIA </a:t>
            </a:r>
            <a:r>
              <a:rPr lang="sv-SE" sz="2000" dirty="0" err="1">
                <a:solidFill>
                  <a:srgbClr val="C00000"/>
                </a:solidFill>
                <a:latin typeface="Comic Sans MS" panose="030F0702030302020204" pitchFamily="66" charset="0"/>
              </a:rPr>
              <a:t>Laboratory</a:t>
            </a:r>
            <a:r>
              <a:rPr lang="sv-SE" sz="2000" dirty="0">
                <a:solidFill>
                  <a:srgbClr val="C00000"/>
                </a:solidFill>
                <a:latin typeface="Comic Sans MS" panose="030F0702030302020204" pitchFamily="66" charset="0"/>
              </a:rPr>
              <a:t> for a program </a:t>
            </a:r>
            <a:r>
              <a:rPr lang="sv-SE" sz="2000" dirty="0" err="1">
                <a:solidFill>
                  <a:srgbClr val="C00000"/>
                </a:solidFill>
                <a:latin typeface="Comic Sans MS" panose="030F0702030302020204" pitchFamily="66" charset="0"/>
              </a:rPr>
              <a:t>of</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developments</a:t>
            </a:r>
            <a:r>
              <a:rPr lang="sv-SE" sz="2000" dirty="0">
                <a:solidFill>
                  <a:srgbClr val="C00000"/>
                </a:solidFill>
                <a:latin typeface="Comic Sans MS" panose="030F0702030302020204" pitchFamily="66" charset="0"/>
              </a:rPr>
              <a:t> and tests </a:t>
            </a:r>
            <a:r>
              <a:rPr lang="sv-SE" sz="2000" dirty="0" err="1">
                <a:solidFill>
                  <a:srgbClr val="C00000"/>
                </a:solidFill>
                <a:latin typeface="Comic Sans MS" panose="030F0702030302020204" pitchFamily="66" charset="0"/>
              </a:rPr>
              <a:t>of</a:t>
            </a:r>
            <a:r>
              <a:rPr lang="sv-SE" sz="2000" dirty="0">
                <a:solidFill>
                  <a:srgbClr val="C00000"/>
                </a:solidFill>
                <a:latin typeface="Comic Sans MS" panose="030F0702030302020204" pitchFamily="66" charset="0"/>
              </a:rPr>
              <a:t> ESS accelerator </a:t>
            </a:r>
            <a:r>
              <a:rPr lang="sv-SE" sz="2000" dirty="0" err="1">
                <a:solidFill>
                  <a:srgbClr val="C00000"/>
                </a:solidFill>
                <a:latin typeface="Comic Sans MS" panose="030F0702030302020204" pitchFamily="66" charset="0"/>
              </a:rPr>
              <a:t>superconducting</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accelerating</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cavities</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first</a:t>
            </a:r>
            <a:r>
              <a:rPr lang="sv-SE" sz="2000" dirty="0">
                <a:solidFill>
                  <a:srgbClr val="C00000"/>
                </a:solidFill>
                <a:latin typeface="Comic Sans MS" panose="030F0702030302020204" pitchFamily="66" charset="0"/>
              </a:rPr>
              <a:t> tests </a:t>
            </a:r>
            <a:r>
              <a:rPr lang="sv-SE" sz="2000" dirty="0" err="1">
                <a:solidFill>
                  <a:srgbClr val="C00000"/>
                </a:solidFill>
                <a:latin typeface="Comic Sans MS" panose="030F0702030302020204" pitchFamily="66" charset="0"/>
              </a:rPr>
              <a:t>of</a:t>
            </a:r>
            <a:r>
              <a:rPr lang="sv-SE" sz="2000" dirty="0">
                <a:solidFill>
                  <a:srgbClr val="C00000"/>
                </a:solidFill>
                <a:latin typeface="Comic Sans MS" panose="030F0702030302020204" pitchFamily="66" charset="0"/>
              </a:rPr>
              <a:t> the </a:t>
            </a:r>
            <a:r>
              <a:rPr lang="sv-SE" sz="2000" dirty="0" err="1">
                <a:solidFill>
                  <a:srgbClr val="C00000"/>
                </a:solidFill>
                <a:latin typeface="Comic Sans MS" panose="030F0702030302020204" pitchFamily="66" charset="0"/>
              </a:rPr>
              <a:t>spoke</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cavity</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prototype</a:t>
            </a:r>
            <a:r>
              <a:rPr lang="sv-SE" sz="2000" dirty="0">
                <a:solidFill>
                  <a:srgbClr val="C00000"/>
                </a:solidFill>
                <a:latin typeface="Comic Sans MS" panose="030F0702030302020204" pitchFamily="66" charset="0"/>
              </a:rPr>
              <a:t> at full </a:t>
            </a:r>
            <a:r>
              <a:rPr lang="sv-SE" sz="2000" dirty="0" err="1">
                <a:solidFill>
                  <a:srgbClr val="C00000"/>
                </a:solidFill>
                <a:latin typeface="Comic Sans MS" panose="030F0702030302020204" pitchFamily="66" charset="0"/>
              </a:rPr>
              <a:t>power</a:t>
            </a:r>
            <a:r>
              <a:rPr lang="sv-SE" sz="2000" dirty="0">
                <a:solidFill>
                  <a:srgbClr val="C00000"/>
                </a:solidFill>
                <a:latin typeface="Comic Sans MS" panose="030F0702030302020204" pitchFamily="66" charset="0"/>
              </a:rPr>
              <a:t> in 2016-2017 to be </a:t>
            </a:r>
            <a:r>
              <a:rPr lang="sv-SE" sz="2000" dirty="0" err="1">
                <a:solidFill>
                  <a:srgbClr val="C00000"/>
                </a:solidFill>
                <a:latin typeface="Comic Sans MS" panose="030F0702030302020204" pitchFamily="66" charset="0"/>
              </a:rPr>
              <a:t>followed</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of</a:t>
            </a:r>
            <a:r>
              <a:rPr lang="sv-SE" sz="2000" dirty="0">
                <a:solidFill>
                  <a:srgbClr val="C00000"/>
                </a:solidFill>
                <a:latin typeface="Comic Sans MS" panose="030F0702030302020204" pitchFamily="66" charset="0"/>
              </a:rPr>
              <a:t> </a:t>
            </a:r>
            <a:r>
              <a:rPr lang="sv-SE" sz="2000" dirty="0" err="1" smtClean="0">
                <a:solidFill>
                  <a:srgbClr val="C00000"/>
                </a:solidFill>
                <a:latin typeface="Comic Sans MS" panose="030F0702030302020204" pitchFamily="66" charset="0"/>
              </a:rPr>
              <a:t>spoke</a:t>
            </a:r>
            <a:r>
              <a:rPr lang="sv-SE" sz="2000" dirty="0" err="1">
                <a:solidFill>
                  <a:srgbClr val="C00000"/>
                </a:solidFill>
                <a:latin typeface="Comic Sans MS" panose="030F0702030302020204" pitchFamily="66" charset="0"/>
              </a:rPr>
              <a:t>-</a:t>
            </a:r>
            <a:r>
              <a:rPr lang="sv-SE" sz="2000" dirty="0" err="1" smtClean="0">
                <a:solidFill>
                  <a:srgbClr val="C00000"/>
                </a:solidFill>
                <a:latin typeface="Comic Sans MS" panose="030F0702030302020204" pitchFamily="66" charset="0"/>
              </a:rPr>
              <a:t>cavity</a:t>
            </a:r>
            <a:r>
              <a:rPr lang="sv-SE" sz="2000" dirty="0" smtClean="0">
                <a:solidFill>
                  <a:srgbClr val="C00000"/>
                </a:solidFill>
                <a:latin typeface="Comic Sans MS" panose="030F0702030302020204" pitchFamily="66" charset="0"/>
              </a:rPr>
              <a:t> series-</a:t>
            </a:r>
            <a:r>
              <a:rPr lang="sv-SE" sz="2000" dirty="0" err="1" smtClean="0">
                <a:solidFill>
                  <a:srgbClr val="C00000"/>
                </a:solidFill>
                <a:latin typeface="Comic Sans MS" panose="030F0702030302020204" pitchFamily="66" charset="0"/>
              </a:rPr>
              <a:t>production</a:t>
            </a:r>
            <a:r>
              <a:rPr lang="sv-SE" sz="2000" dirty="0" smtClean="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acceptance</a:t>
            </a:r>
            <a:r>
              <a:rPr lang="sv-SE" sz="2000" dirty="0">
                <a:solidFill>
                  <a:srgbClr val="C00000"/>
                </a:solidFill>
                <a:latin typeface="Comic Sans MS" panose="030F0702030302020204" pitchFamily="66" charset="0"/>
              </a:rPr>
              <a:t> tests and </a:t>
            </a:r>
            <a:r>
              <a:rPr lang="sv-SE" sz="2000" dirty="0" err="1">
                <a:solidFill>
                  <a:srgbClr val="C00000"/>
                </a:solidFill>
                <a:latin typeface="Comic Sans MS" panose="030F0702030302020204" pitchFamily="66" charset="0"/>
              </a:rPr>
              <a:t>now</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elliptical</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cavity</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prtottype</a:t>
            </a:r>
            <a:r>
              <a:rPr lang="sv-SE" sz="2000" dirty="0">
                <a:solidFill>
                  <a:srgbClr val="C00000"/>
                </a:solidFill>
                <a:latin typeface="Comic Sans MS" panose="030F0702030302020204" pitchFamily="66" charset="0"/>
              </a:rPr>
              <a:t> full </a:t>
            </a:r>
            <a:r>
              <a:rPr lang="sv-SE" sz="2000" dirty="0" err="1">
                <a:solidFill>
                  <a:srgbClr val="C00000"/>
                </a:solidFill>
                <a:latin typeface="Comic Sans MS" panose="030F0702030302020204" pitchFamily="66" charset="0"/>
              </a:rPr>
              <a:t>power</a:t>
            </a:r>
            <a:r>
              <a:rPr lang="sv-SE" sz="2000" dirty="0">
                <a:solidFill>
                  <a:srgbClr val="C00000"/>
                </a:solidFill>
                <a:latin typeface="Comic Sans MS" panose="030F0702030302020204" pitchFamily="66" charset="0"/>
              </a:rPr>
              <a:t> tests taken over from CEA </a:t>
            </a:r>
            <a:r>
              <a:rPr lang="sv-SE" sz="2000" dirty="0" err="1">
                <a:solidFill>
                  <a:srgbClr val="C00000"/>
                </a:solidFill>
                <a:latin typeface="Comic Sans MS" panose="030F0702030302020204" pitchFamily="66" charset="0"/>
              </a:rPr>
              <a:t>Saclay</a:t>
            </a:r>
            <a:r>
              <a:rPr lang="sv-SE" sz="2000" dirty="0">
                <a:solidFill>
                  <a:srgbClr val="C00000"/>
                </a:solidFill>
                <a:latin typeface="Comic Sans MS" panose="030F0702030302020204" pitchFamily="66" charset="0"/>
              </a:rPr>
              <a:t>. </a:t>
            </a:r>
            <a:r>
              <a:rPr lang="sv-SE" sz="2000" dirty="0" smtClean="0">
                <a:solidFill>
                  <a:srgbClr val="C00000"/>
                </a:solidFill>
                <a:latin typeface="Comic Sans MS" panose="030F0702030302020204" pitchFamily="66" charset="0"/>
              </a:rPr>
              <a:t>Support from </a:t>
            </a:r>
            <a:r>
              <a:rPr lang="sv-SE" sz="2000" dirty="0">
                <a:solidFill>
                  <a:srgbClr val="C00000"/>
                </a:solidFill>
                <a:latin typeface="Comic Sans MS" panose="030F0702030302020204" pitchFamily="66" charset="0"/>
              </a:rPr>
              <a:t>the </a:t>
            </a:r>
            <a:r>
              <a:rPr lang="sv-SE" sz="2000" dirty="0" err="1">
                <a:solidFill>
                  <a:srgbClr val="C00000"/>
                </a:solidFill>
                <a:latin typeface="Comic Sans MS" panose="030F0702030302020204" pitchFamily="66" charset="0"/>
              </a:rPr>
              <a:t>Government</a:t>
            </a:r>
            <a:r>
              <a:rPr lang="sv-SE" sz="2000" dirty="0">
                <a:solidFill>
                  <a:srgbClr val="C00000"/>
                </a:solidFill>
                <a:latin typeface="Comic Sans MS" panose="030F0702030302020204" pitchFamily="66" charset="0"/>
              </a:rPr>
              <a:t>, KAW, ESS and UU</a:t>
            </a:r>
            <a:br>
              <a:rPr lang="sv-SE" sz="2000" dirty="0">
                <a:solidFill>
                  <a:srgbClr val="C00000"/>
                </a:solidFill>
                <a:latin typeface="Comic Sans MS" panose="030F0702030302020204" pitchFamily="66" charset="0"/>
              </a:rPr>
            </a:br>
            <a:r>
              <a:rPr lang="sv-SE" sz="2000" dirty="0">
                <a:solidFill>
                  <a:srgbClr val="C00000"/>
                </a:solidFill>
                <a:latin typeface="Comic Sans MS" panose="030F0702030302020204" pitchFamily="66" charset="0"/>
              </a:rPr>
              <a:t/>
            </a:r>
            <a:br>
              <a:rPr lang="sv-SE" sz="2000" dirty="0">
                <a:solidFill>
                  <a:srgbClr val="C00000"/>
                </a:solidFill>
                <a:latin typeface="Comic Sans MS" panose="030F0702030302020204" pitchFamily="66" charset="0"/>
              </a:rPr>
            </a:br>
            <a:r>
              <a:rPr lang="sv-SE" sz="2000" dirty="0" smtClean="0">
                <a:solidFill>
                  <a:srgbClr val="C00000"/>
                </a:solidFill>
                <a:latin typeface="Comic Sans MS" panose="030F0702030302020204" pitchFamily="66" charset="0"/>
              </a:rPr>
              <a:t>In </a:t>
            </a:r>
            <a:r>
              <a:rPr lang="sv-SE" sz="2000" dirty="0">
                <a:solidFill>
                  <a:srgbClr val="C00000"/>
                </a:solidFill>
                <a:latin typeface="Comic Sans MS" panose="030F0702030302020204" pitchFamily="66" charset="0"/>
              </a:rPr>
              <a:t>2018-2020 tests for the CERN LHC </a:t>
            </a:r>
            <a:r>
              <a:rPr lang="sv-SE" sz="2000" dirty="0" err="1">
                <a:solidFill>
                  <a:srgbClr val="C00000"/>
                </a:solidFill>
                <a:latin typeface="Comic Sans MS" panose="030F0702030302020204" pitchFamily="66" charset="0"/>
              </a:rPr>
              <a:t>HighLumi</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upgrade</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of</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superconducting</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crab</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cavities</a:t>
            </a:r>
            <a:r>
              <a:rPr lang="sv-SE" sz="2000" dirty="0">
                <a:solidFill>
                  <a:srgbClr val="C00000"/>
                </a:solidFill>
                <a:latin typeface="Comic Sans MS" panose="030F0702030302020204" pitchFamily="66" charset="0"/>
              </a:rPr>
              <a:t> and </a:t>
            </a:r>
            <a:r>
              <a:rPr lang="sv-SE" sz="2000" dirty="0" err="1">
                <a:solidFill>
                  <a:srgbClr val="C00000"/>
                </a:solidFill>
                <a:latin typeface="Comic Sans MS" panose="030F0702030302020204" pitchFamily="66" charset="0"/>
              </a:rPr>
              <a:t>superconducting</a:t>
            </a:r>
            <a:r>
              <a:rPr lang="sv-SE" sz="2000" dirty="0">
                <a:solidFill>
                  <a:srgbClr val="C00000"/>
                </a:solidFill>
                <a:latin typeface="Comic Sans MS" panose="030F0702030302020204" pitchFamily="66" charset="0"/>
              </a:rPr>
              <a:t> </a:t>
            </a:r>
            <a:r>
              <a:rPr lang="sv-SE" sz="2000" dirty="0" err="1" smtClean="0">
                <a:solidFill>
                  <a:srgbClr val="C00000"/>
                </a:solidFill>
                <a:latin typeface="Comic Sans MS" panose="030F0702030302020204" pitchFamily="66" charset="0"/>
              </a:rPr>
              <a:t>orbit</a:t>
            </a:r>
            <a:r>
              <a:rPr lang="sv-SE" sz="2000" dirty="0" err="1">
                <a:solidFill>
                  <a:srgbClr val="C00000"/>
                </a:solidFill>
                <a:latin typeface="Comic Sans MS" panose="030F0702030302020204" pitchFamily="66" charset="0"/>
              </a:rPr>
              <a:t>-</a:t>
            </a:r>
            <a:r>
              <a:rPr lang="sv-SE" sz="2000" dirty="0" err="1" smtClean="0">
                <a:solidFill>
                  <a:srgbClr val="C00000"/>
                </a:solidFill>
                <a:latin typeface="Comic Sans MS" panose="030F0702030302020204" pitchFamily="66" charset="0"/>
              </a:rPr>
              <a:t>corrector</a:t>
            </a:r>
            <a:r>
              <a:rPr lang="sv-SE" sz="2000" dirty="0" smtClean="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dipoles</a:t>
            </a:r>
            <a:r>
              <a:rPr lang="sv-SE" sz="2000" dirty="0">
                <a:solidFill>
                  <a:srgbClr val="C00000"/>
                </a:solidFill>
                <a:latin typeface="Comic Sans MS" panose="030F0702030302020204" pitchFamily="66" charset="0"/>
              </a:rPr>
              <a:t> under the </a:t>
            </a:r>
            <a:r>
              <a:rPr lang="sv-SE" sz="2000" dirty="0" err="1">
                <a:solidFill>
                  <a:srgbClr val="C00000"/>
                </a:solidFill>
                <a:latin typeface="Comic Sans MS" panose="030F0702030302020204" pitchFamily="66" charset="0"/>
              </a:rPr>
              <a:t>first</a:t>
            </a:r>
            <a:r>
              <a:rPr lang="sv-SE" sz="2000" dirty="0">
                <a:solidFill>
                  <a:srgbClr val="C00000"/>
                </a:solidFill>
                <a:latin typeface="Comic Sans MS" panose="030F0702030302020204" pitchFamily="66" charset="0"/>
              </a:rPr>
              <a:t> Swedish so-</a:t>
            </a:r>
            <a:r>
              <a:rPr lang="sv-SE" sz="2000" dirty="0" err="1">
                <a:solidFill>
                  <a:srgbClr val="C00000"/>
                </a:solidFill>
                <a:latin typeface="Comic Sans MS" panose="030F0702030302020204" pitchFamily="66" charset="0"/>
              </a:rPr>
              <a:t>called</a:t>
            </a:r>
            <a:r>
              <a:rPr lang="sv-SE" sz="2000" dirty="0">
                <a:solidFill>
                  <a:srgbClr val="C00000"/>
                </a:solidFill>
                <a:latin typeface="Comic Sans MS" panose="030F0702030302020204" pitchFamily="66" charset="0"/>
              </a:rPr>
              <a:t> K-</a:t>
            </a:r>
            <a:r>
              <a:rPr lang="sv-SE" sz="2000" dirty="0" err="1">
                <a:solidFill>
                  <a:srgbClr val="C00000"/>
                </a:solidFill>
                <a:latin typeface="Comic Sans MS" panose="030F0702030302020204" pitchFamily="66" charset="0"/>
              </a:rPr>
              <a:t>contract</a:t>
            </a:r>
            <a:r>
              <a:rPr lang="sv-SE" sz="2000" dirty="0">
                <a:solidFill>
                  <a:srgbClr val="C00000"/>
                </a:solidFill>
                <a:latin typeface="Comic Sans MS" panose="030F0702030302020204" pitchFamily="66" charset="0"/>
              </a:rPr>
              <a:t> </a:t>
            </a:r>
            <a:r>
              <a:rPr lang="sv-SE" sz="2000" dirty="0" err="1">
                <a:solidFill>
                  <a:srgbClr val="C00000"/>
                </a:solidFill>
                <a:latin typeface="Comic Sans MS" panose="030F0702030302020204" pitchFamily="66" charset="0"/>
              </a:rPr>
              <a:t>with</a:t>
            </a:r>
            <a:r>
              <a:rPr lang="sv-SE" sz="2000" dirty="0">
                <a:solidFill>
                  <a:srgbClr val="C00000"/>
                </a:solidFill>
                <a:latin typeface="Comic Sans MS" panose="030F0702030302020204" pitchFamily="66" charset="0"/>
              </a:rPr>
              <a:t> CERN. </a:t>
            </a:r>
            <a:r>
              <a:rPr lang="sv-SE" sz="2000" dirty="0" smtClean="0">
                <a:solidFill>
                  <a:srgbClr val="C00000"/>
                </a:solidFill>
                <a:latin typeface="Comic Sans MS" panose="030F0702030302020204" pitchFamily="66" charset="0"/>
              </a:rPr>
              <a:t>Support from </a:t>
            </a:r>
            <a:r>
              <a:rPr lang="sv-SE" sz="2000" dirty="0">
                <a:solidFill>
                  <a:srgbClr val="C00000"/>
                </a:solidFill>
                <a:latin typeface="Comic Sans MS" panose="030F0702030302020204" pitchFamily="66" charset="0"/>
              </a:rPr>
              <a:t>CERN and UU</a:t>
            </a:r>
            <a:r>
              <a:rPr lang="sv-SE" sz="2000" dirty="0" smtClean="0">
                <a:solidFill>
                  <a:srgbClr val="C00000"/>
                </a:solidFill>
                <a:latin typeface="Comic Sans MS" panose="030F0702030302020204" pitchFamily="66" charset="0"/>
              </a:rPr>
              <a:t>.</a:t>
            </a:r>
            <a:br>
              <a:rPr lang="sv-SE" sz="2000" dirty="0" smtClean="0">
                <a:solidFill>
                  <a:srgbClr val="C00000"/>
                </a:solidFill>
                <a:latin typeface="Comic Sans MS" panose="030F0702030302020204" pitchFamily="66" charset="0"/>
              </a:rPr>
            </a:br>
            <a:r>
              <a:rPr lang="sv-SE" sz="2000" dirty="0">
                <a:solidFill>
                  <a:srgbClr val="C00000"/>
                </a:solidFill>
                <a:latin typeface="Comic Sans MS" panose="030F0702030302020204" pitchFamily="66" charset="0"/>
              </a:rPr>
              <a:t/>
            </a:r>
            <a:br>
              <a:rPr lang="sv-SE" sz="2000" dirty="0">
                <a:solidFill>
                  <a:srgbClr val="C00000"/>
                </a:solidFill>
                <a:latin typeface="Comic Sans MS" panose="030F0702030302020204" pitchFamily="66" charset="0"/>
              </a:rPr>
            </a:br>
            <a:r>
              <a:rPr lang="sv-SE" sz="2000" dirty="0">
                <a:solidFill>
                  <a:srgbClr val="C00000"/>
                </a:solidFill>
                <a:latin typeface="Comic Sans MS" panose="030F0702030302020204" pitchFamily="66" charset="0"/>
              </a:rPr>
              <a:t/>
            </a:r>
            <a:br>
              <a:rPr lang="sv-SE" sz="2000" dirty="0">
                <a:solidFill>
                  <a:srgbClr val="C00000"/>
                </a:solidFill>
                <a:latin typeface="Comic Sans MS" panose="030F0702030302020204" pitchFamily="66" charset="0"/>
              </a:rPr>
            </a:br>
            <a:r>
              <a:rPr lang="sv-SE" sz="2000" dirty="0" err="1">
                <a:latin typeface="Comic Sans MS" panose="030F0702030302020204" pitchFamily="66" charset="0"/>
              </a:rPr>
              <a:t>Currently</a:t>
            </a:r>
            <a:r>
              <a:rPr lang="sv-SE" sz="2000" dirty="0">
                <a:latin typeface="Comic Sans MS" panose="030F0702030302020204" pitchFamily="66" charset="0"/>
              </a:rPr>
              <a:t> in </a:t>
            </a:r>
            <a:r>
              <a:rPr lang="sv-SE" sz="2000" dirty="0" err="1">
                <a:latin typeface="Comic Sans MS" panose="030F0702030302020204" pitchFamily="66" charset="0"/>
              </a:rPr>
              <a:t>discussion</a:t>
            </a:r>
            <a:r>
              <a:rPr lang="sv-SE" sz="2000" dirty="0">
                <a:latin typeface="Comic Sans MS" panose="030F0702030302020204" pitchFamily="66" charset="0"/>
              </a:rPr>
              <a:t> </a:t>
            </a:r>
            <a:r>
              <a:rPr lang="sv-SE" sz="2000" dirty="0" err="1">
                <a:latin typeface="Comic Sans MS" panose="030F0702030302020204" pitchFamily="66" charset="0"/>
              </a:rPr>
              <a:t>of</a:t>
            </a:r>
            <a:r>
              <a:rPr lang="sv-SE" sz="2000" dirty="0">
                <a:latin typeface="Comic Sans MS" panose="030F0702030302020204" pitchFamily="66" charset="0"/>
              </a:rPr>
              <a:t> </a:t>
            </a:r>
            <a:r>
              <a:rPr lang="sv-SE" sz="2000" dirty="0" err="1">
                <a:latin typeface="Comic Sans MS" panose="030F0702030302020204" pitchFamily="66" charset="0"/>
              </a:rPr>
              <a:t>two</a:t>
            </a:r>
            <a:r>
              <a:rPr lang="sv-SE" sz="2000" dirty="0">
                <a:latin typeface="Comic Sans MS" panose="030F0702030302020204" pitchFamily="66" charset="0"/>
              </a:rPr>
              <a:t> </a:t>
            </a:r>
            <a:r>
              <a:rPr lang="sv-SE" sz="2000" dirty="0" err="1">
                <a:latin typeface="Comic Sans MS" panose="030F0702030302020204" pitchFamily="66" charset="0"/>
              </a:rPr>
              <a:t>more</a:t>
            </a:r>
            <a:r>
              <a:rPr lang="sv-SE" sz="2000" dirty="0">
                <a:latin typeface="Comic Sans MS" panose="030F0702030302020204" pitchFamily="66" charset="0"/>
              </a:rPr>
              <a:t> LHC </a:t>
            </a:r>
            <a:r>
              <a:rPr lang="sv-SE" sz="2000" dirty="0" err="1">
                <a:latin typeface="Comic Sans MS" panose="030F0702030302020204" pitchFamily="66" charset="0"/>
              </a:rPr>
              <a:t>High-Lumi</a:t>
            </a:r>
            <a:r>
              <a:rPr lang="sv-SE" sz="2000" dirty="0">
                <a:latin typeface="Comic Sans MS" panose="030F0702030302020204" pitchFamily="66" charset="0"/>
              </a:rPr>
              <a:t> </a:t>
            </a:r>
            <a:r>
              <a:rPr lang="sv-SE" sz="2000" dirty="0" err="1">
                <a:latin typeface="Comic Sans MS" panose="030F0702030302020204" pitchFamily="66" charset="0"/>
              </a:rPr>
              <a:t>related</a:t>
            </a:r>
            <a:r>
              <a:rPr lang="sv-SE" sz="2000" dirty="0">
                <a:latin typeface="Comic Sans MS" panose="030F0702030302020204" pitchFamily="66" charset="0"/>
              </a:rPr>
              <a:t> K-</a:t>
            </a:r>
            <a:r>
              <a:rPr lang="sv-SE" sz="2000" dirty="0" err="1">
                <a:latin typeface="Comic Sans MS" panose="030F0702030302020204" pitchFamily="66" charset="0"/>
              </a:rPr>
              <a:t>contacts</a:t>
            </a:r>
            <a:r>
              <a:rPr lang="sv-SE" sz="2000" dirty="0">
                <a:latin typeface="Comic Sans MS" panose="030F0702030302020204" pitchFamily="66" charset="0"/>
              </a:rPr>
              <a:t> </a:t>
            </a:r>
            <a:r>
              <a:rPr lang="sv-SE" sz="2000" dirty="0" err="1">
                <a:latin typeface="Comic Sans MS" panose="030F0702030302020204" pitchFamily="66" charset="0"/>
              </a:rPr>
              <a:t>with</a:t>
            </a:r>
            <a:r>
              <a:rPr lang="sv-SE" sz="2000" dirty="0">
                <a:latin typeface="Comic Sans MS" panose="030F0702030302020204" pitchFamily="66" charset="0"/>
              </a:rPr>
              <a:t> </a:t>
            </a:r>
            <a:r>
              <a:rPr lang="sv-SE" sz="2000" dirty="0" smtClean="0">
                <a:latin typeface="Comic Sans MS" panose="030F0702030302020204" pitchFamily="66" charset="0"/>
              </a:rPr>
              <a:t>CERN: </a:t>
            </a:r>
            <a:r>
              <a:rPr lang="sv-SE" sz="2000" dirty="0" err="1" smtClean="0">
                <a:latin typeface="Comic Sans MS" panose="030F0702030302020204" pitchFamily="66" charset="0"/>
              </a:rPr>
              <a:t>one</a:t>
            </a:r>
            <a:r>
              <a:rPr lang="sv-SE" sz="2000" dirty="0" smtClean="0">
                <a:latin typeface="Comic Sans MS" panose="030F0702030302020204" pitchFamily="66" charset="0"/>
              </a:rPr>
              <a:t> </a:t>
            </a:r>
            <a:r>
              <a:rPr lang="sv-SE" sz="2000" dirty="0" err="1">
                <a:latin typeface="Comic Sans MS" panose="030F0702030302020204" pitchFamily="66" charset="0"/>
              </a:rPr>
              <a:t>involving</a:t>
            </a:r>
            <a:r>
              <a:rPr lang="sv-SE" sz="2000" dirty="0">
                <a:latin typeface="Comic Sans MS" panose="030F0702030302020204" pitchFamily="66" charset="0"/>
              </a:rPr>
              <a:t> Scanditronix Magnets AB and APR Technologies AB for </a:t>
            </a:r>
            <a:r>
              <a:rPr lang="sv-SE" sz="2000" dirty="0" err="1">
                <a:latin typeface="Comic Sans MS" panose="030F0702030302020204" pitchFamily="66" charset="0"/>
              </a:rPr>
              <a:t>first</a:t>
            </a:r>
            <a:r>
              <a:rPr lang="sv-SE" sz="2000" dirty="0">
                <a:latin typeface="Comic Sans MS" panose="030F0702030302020204" pitchFamily="66" charset="0"/>
              </a:rPr>
              <a:t> </a:t>
            </a:r>
            <a:r>
              <a:rPr lang="sv-SE" sz="2000" dirty="0" err="1">
                <a:latin typeface="Comic Sans MS" panose="030F0702030302020204" pitchFamily="66" charset="0"/>
              </a:rPr>
              <a:t>production</a:t>
            </a:r>
            <a:r>
              <a:rPr lang="sv-SE" sz="2000" dirty="0">
                <a:latin typeface="Comic Sans MS" panose="030F0702030302020204" pitchFamily="66" charset="0"/>
              </a:rPr>
              <a:t> in Sweden </a:t>
            </a:r>
            <a:r>
              <a:rPr lang="sv-SE" sz="2000" dirty="0" err="1">
                <a:latin typeface="Comic Sans MS" panose="030F0702030302020204" pitchFamily="66" charset="0"/>
              </a:rPr>
              <a:t>of</a:t>
            </a:r>
            <a:r>
              <a:rPr lang="sv-SE" sz="2000" dirty="0">
                <a:latin typeface="Comic Sans MS" panose="030F0702030302020204" pitchFamily="66" charset="0"/>
              </a:rPr>
              <a:t> </a:t>
            </a:r>
            <a:r>
              <a:rPr lang="sv-SE" sz="2000" dirty="0" err="1">
                <a:latin typeface="Comic Sans MS" panose="030F0702030302020204" pitchFamily="66" charset="0"/>
              </a:rPr>
              <a:t>superconducting</a:t>
            </a:r>
            <a:r>
              <a:rPr lang="sv-SE" sz="2000" dirty="0">
                <a:latin typeface="Comic Sans MS" panose="030F0702030302020204" pitchFamily="66" charset="0"/>
              </a:rPr>
              <a:t> magnets </a:t>
            </a:r>
            <a:r>
              <a:rPr lang="sv-SE" sz="2000" dirty="0" smtClean="0">
                <a:latin typeface="Comic Sans MS" panose="030F0702030302020204" pitchFamily="66" charset="0"/>
              </a:rPr>
              <a:t>and </a:t>
            </a:r>
            <a:br>
              <a:rPr lang="sv-SE" sz="2000" dirty="0" smtClean="0">
                <a:latin typeface="Comic Sans MS" panose="030F0702030302020204" pitchFamily="66" charset="0"/>
              </a:rPr>
            </a:br>
            <a:r>
              <a:rPr lang="sv-SE" sz="2000" dirty="0" smtClean="0">
                <a:latin typeface="Comic Sans MS" panose="030F0702030302020204" pitchFamily="66" charset="0"/>
              </a:rPr>
              <a:t>the </a:t>
            </a:r>
            <a:r>
              <a:rPr lang="sv-SE" sz="2000" dirty="0" err="1">
                <a:latin typeface="Comic Sans MS" panose="030F0702030302020204" pitchFamily="66" charset="0"/>
              </a:rPr>
              <a:t>other</a:t>
            </a:r>
            <a:r>
              <a:rPr lang="sv-SE" sz="2000" dirty="0">
                <a:latin typeface="Comic Sans MS" panose="030F0702030302020204" pitchFamily="66" charset="0"/>
              </a:rPr>
              <a:t> </a:t>
            </a:r>
            <a:r>
              <a:rPr lang="sv-SE" sz="2000" dirty="0" err="1">
                <a:latin typeface="Comic Sans MS" panose="030F0702030302020204" pitchFamily="66" charset="0"/>
              </a:rPr>
              <a:t>involving</a:t>
            </a:r>
            <a:r>
              <a:rPr lang="sv-SE" sz="2000" dirty="0">
                <a:latin typeface="Comic Sans MS" panose="030F0702030302020204" pitchFamily="66" charset="0"/>
              </a:rPr>
              <a:t> RFR Solutions </a:t>
            </a:r>
            <a:r>
              <a:rPr lang="sv-SE" sz="2000" dirty="0" smtClean="0">
                <a:latin typeface="Comic Sans MS" panose="030F0702030302020204" pitchFamily="66" charset="0"/>
              </a:rPr>
              <a:t>AB </a:t>
            </a:r>
            <a:r>
              <a:rPr lang="sv-SE" sz="2000" dirty="0">
                <a:latin typeface="Comic Sans MS" panose="030F0702030302020204" pitchFamily="66" charset="0"/>
              </a:rPr>
              <a:t>for </a:t>
            </a:r>
            <a:r>
              <a:rPr lang="sv-SE" sz="2000" dirty="0" err="1">
                <a:latin typeface="Comic Sans MS" panose="030F0702030302020204" pitchFamily="66" charset="0"/>
              </a:rPr>
              <a:t>production</a:t>
            </a:r>
            <a:r>
              <a:rPr lang="sv-SE" sz="2000" dirty="0">
                <a:latin typeface="Comic Sans MS" panose="030F0702030302020204" pitchFamily="66" charset="0"/>
              </a:rPr>
              <a:t> </a:t>
            </a:r>
            <a:r>
              <a:rPr lang="sv-SE" sz="2000" dirty="0" err="1">
                <a:latin typeface="Comic Sans MS" panose="030F0702030302020204" pitchFamily="66" charset="0"/>
              </a:rPr>
              <a:t>of</a:t>
            </a:r>
            <a:r>
              <a:rPr lang="sv-SE" sz="2000" dirty="0">
                <a:latin typeface="Comic Sans MS" panose="030F0702030302020204" pitchFamily="66" charset="0"/>
              </a:rPr>
              <a:t> </a:t>
            </a:r>
            <a:r>
              <a:rPr lang="sv-SE" sz="2000" dirty="0" err="1">
                <a:latin typeface="Comic Sans MS" panose="030F0702030302020204" pitchFamily="66" charset="0"/>
              </a:rPr>
              <a:t>superconducting</a:t>
            </a:r>
            <a:r>
              <a:rPr lang="sv-SE" sz="2000" dirty="0">
                <a:latin typeface="Comic Sans MS" panose="030F0702030302020204" pitchFamily="66" charset="0"/>
              </a:rPr>
              <a:t> </a:t>
            </a:r>
            <a:r>
              <a:rPr lang="sv-SE" sz="2000" dirty="0" err="1">
                <a:latin typeface="Comic Sans MS" panose="030F0702030302020204" pitchFamily="66" charset="0"/>
              </a:rPr>
              <a:t>connection</a:t>
            </a:r>
            <a:r>
              <a:rPr lang="sv-SE" sz="2000" dirty="0">
                <a:latin typeface="Comic Sans MS" panose="030F0702030302020204" pitchFamily="66" charset="0"/>
              </a:rPr>
              <a:t> </a:t>
            </a:r>
            <a:r>
              <a:rPr lang="sv-SE" sz="2000" dirty="0" err="1">
                <a:latin typeface="Comic Sans MS" panose="030F0702030302020204" pitchFamily="66" charset="0"/>
              </a:rPr>
              <a:t>boxes</a:t>
            </a:r>
            <a:r>
              <a:rPr lang="sv-SE" sz="2000" dirty="0" smtClean="0">
                <a:latin typeface="Comic Sans MS" panose="030F0702030302020204" pitchFamily="66" charset="0"/>
              </a:rPr>
              <a:t>. Support from ???</a:t>
            </a:r>
            <a:r>
              <a:rPr lang="sv-SE" sz="2000" dirty="0">
                <a:latin typeface="Comic Sans MS" panose="030F0702030302020204" pitchFamily="66" charset="0"/>
              </a:rPr>
              <a:t/>
            </a:r>
            <a:br>
              <a:rPr lang="sv-SE" sz="2000" dirty="0">
                <a:latin typeface="Comic Sans MS" panose="030F0702030302020204" pitchFamily="66" charset="0"/>
              </a:rPr>
            </a:br>
            <a:r>
              <a:rPr lang="sv-SE" sz="2000" dirty="0">
                <a:solidFill>
                  <a:srgbClr val="C00000"/>
                </a:solidFill>
                <a:latin typeface="Comic Sans MS" panose="030F0702030302020204" pitchFamily="66" charset="0"/>
              </a:rPr>
              <a:t/>
            </a:r>
            <a:br>
              <a:rPr lang="sv-SE" sz="2000" dirty="0">
                <a:solidFill>
                  <a:srgbClr val="C00000"/>
                </a:solidFill>
                <a:latin typeface="Comic Sans MS" panose="030F0702030302020204" pitchFamily="66" charset="0"/>
              </a:rPr>
            </a:br>
            <a:endParaRPr lang="en-US" sz="2000" dirty="0"/>
          </a:p>
        </p:txBody>
      </p:sp>
      <p:sp>
        <p:nvSpPr>
          <p:cNvPr id="3" name="Date Placeholder 2"/>
          <p:cNvSpPr>
            <a:spLocks noGrp="1"/>
          </p:cNvSpPr>
          <p:nvPr>
            <p:ph type="dt" sz="half" idx="10"/>
          </p:nvPr>
        </p:nvSpPr>
        <p:spPr/>
        <p:txBody>
          <a:bodyPr/>
          <a:lstStyle/>
          <a:p>
            <a:r>
              <a:rPr lang="de-DE" smtClean="0"/>
              <a:t>2017-09-15</a:t>
            </a:r>
            <a:endParaRPr lang="de-DE"/>
          </a:p>
        </p:txBody>
      </p:sp>
      <p:sp>
        <p:nvSpPr>
          <p:cNvPr id="4" name="Footer Placeholder 3"/>
          <p:cNvSpPr>
            <a:spLocks noGrp="1"/>
          </p:cNvSpPr>
          <p:nvPr>
            <p:ph type="ftr" sz="quarter" idx="11"/>
          </p:nvPr>
        </p:nvSpPr>
        <p:spPr/>
        <p:txBody>
          <a:bodyPr/>
          <a:lstStyle/>
          <a:p>
            <a:r>
              <a:rPr lang="nn-NO" dirty="0" smtClean="0"/>
              <a:t>VR visit to FREIA 2017-09-15                                                                     Tord Ekelöf</a:t>
            </a:r>
            <a:endParaRPr lang="de-DE" dirty="0"/>
          </a:p>
        </p:txBody>
      </p:sp>
      <p:sp>
        <p:nvSpPr>
          <p:cNvPr id="5" name="Slide Number Placeholder 4"/>
          <p:cNvSpPr>
            <a:spLocks noGrp="1"/>
          </p:cNvSpPr>
          <p:nvPr>
            <p:ph type="sldNum" sz="quarter" idx="12"/>
          </p:nvPr>
        </p:nvSpPr>
        <p:spPr/>
        <p:txBody>
          <a:bodyPr/>
          <a:lstStyle/>
          <a:p>
            <a:fld id="{8347BC95-38AE-476E-B89E-3CAC0E10D5DD}" type="slidenum">
              <a:rPr lang="de-DE" smtClean="0"/>
              <a:t>4</a:t>
            </a:fld>
            <a:endParaRPr lang="de-DE"/>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0333" y="199698"/>
            <a:ext cx="2249261" cy="2249261"/>
          </a:xfrm>
          <a:prstGeom prst="rect">
            <a:avLst/>
          </a:prstGeom>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4430" y="2704498"/>
            <a:ext cx="2815540" cy="1684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4"/>
          <a:stretch>
            <a:fillRect/>
          </a:stretch>
        </p:blipFill>
        <p:spPr>
          <a:xfrm>
            <a:off x="8496048" y="4644488"/>
            <a:ext cx="3044643" cy="1611254"/>
          </a:xfrm>
          <a:prstGeom prst="rect">
            <a:avLst/>
          </a:prstGeom>
        </p:spPr>
      </p:pic>
    </p:spTree>
    <p:extLst>
      <p:ext uri="{BB962C8B-B14F-4D97-AF65-F5344CB8AC3E}">
        <p14:creationId xmlns:p14="http://schemas.microsoft.com/office/powerpoint/2010/main" val="10736081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dirty="0" smtClean="0"/>
              <a:t>VR visit to FREIA 2017-09-15                                                                     Tord Ekelöf</a:t>
            </a:r>
            <a:endParaRPr lang="de-DE" dirty="0"/>
          </a:p>
        </p:txBody>
      </p:sp>
      <p:sp>
        <p:nvSpPr>
          <p:cNvPr id="4" name="Slide Number Placeholder 3"/>
          <p:cNvSpPr>
            <a:spLocks noGrp="1"/>
          </p:cNvSpPr>
          <p:nvPr>
            <p:ph type="sldNum" sz="quarter" idx="12"/>
          </p:nvPr>
        </p:nvSpPr>
        <p:spPr/>
        <p:txBody>
          <a:bodyPr/>
          <a:lstStyle/>
          <a:p>
            <a:fld id="{8347BC95-38AE-476E-B89E-3CAC0E10D5DD}" type="slidenum">
              <a:rPr lang="de-DE" smtClean="0"/>
              <a:t>5</a:t>
            </a:fld>
            <a:endParaRPr lang="de-DE" dirty="0"/>
          </a:p>
        </p:txBody>
      </p:sp>
      <p:pic>
        <p:nvPicPr>
          <p:cNvPr id="9" name="Picture 8"/>
          <p:cNvPicPr>
            <a:picLocks noChangeAspect="1"/>
          </p:cNvPicPr>
          <p:nvPr/>
        </p:nvPicPr>
        <p:blipFill rotWithShape="1">
          <a:blip r:embed="rId3"/>
          <a:srcRect l="1626" r="8212" b="20312"/>
          <a:stretch/>
        </p:blipFill>
        <p:spPr>
          <a:xfrm>
            <a:off x="2551348" y="963748"/>
            <a:ext cx="2709757" cy="1374878"/>
          </a:xfrm>
          <a:prstGeom prst="rect">
            <a:avLst/>
          </a:prstGeom>
        </p:spPr>
      </p:pic>
      <p:pic>
        <p:nvPicPr>
          <p:cNvPr id="10" name="Picture 9" descr="C:\Users\vitgo630\Downloads\Picture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13" r="17763"/>
          <a:stretch/>
        </p:blipFill>
        <p:spPr bwMode="auto">
          <a:xfrm>
            <a:off x="2406964" y="2936256"/>
            <a:ext cx="2775386" cy="13402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ern.ch\dfs\Users\r\ruber\Documents\FREIA\Publications\Dragos\UU_ESRF_Modu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7735" y="2900585"/>
            <a:ext cx="2865541" cy="139183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362550" y="1053908"/>
            <a:ext cx="3722494" cy="1754326"/>
          </a:xfrm>
          <a:prstGeom prst="rect">
            <a:avLst/>
          </a:prstGeom>
          <a:noFill/>
        </p:spPr>
        <p:txBody>
          <a:bodyPr wrap="none" rtlCol="0">
            <a:spAutoFit/>
          </a:bodyPr>
          <a:lstStyle/>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Doubling of the </a:t>
            </a:r>
            <a:r>
              <a:rPr lang="en-US"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linac</a:t>
            </a:r>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power </a:t>
            </a:r>
          </a:p>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and compression of the proton </a:t>
            </a:r>
          </a:p>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pulse for the ESS </a:t>
            </a:r>
            <a:r>
              <a:rPr lang="en-US"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Neutrino </a:t>
            </a:r>
            <a:endPar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Super-Beam (</a:t>
            </a:r>
            <a:r>
              <a:rPr lang="en-US" dirty="0" err="1">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ESSnuSB</a:t>
            </a:r>
            <a:r>
              <a:rPr lang="en-US"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project</a:t>
            </a:r>
          </a:p>
          <a:p>
            <a:r>
              <a:rPr lang="en-US" dirty="0" smtClean="0">
                <a:solidFill>
                  <a:srgbClr val="C00000"/>
                </a:solidFill>
                <a:latin typeface="Comic Sans MS" panose="030F0702030302020204" pitchFamily="66" charset="0"/>
                <a:cs typeface="Times New Roman" panose="02020603050405020304" pitchFamily="18" charset="0"/>
              </a:rPr>
              <a:t>Financing: COST 5 </a:t>
            </a:r>
            <a:r>
              <a:rPr lang="en-US" dirty="0" err="1" smtClean="0">
                <a:solidFill>
                  <a:srgbClr val="C00000"/>
                </a:solidFill>
                <a:latin typeface="Comic Sans MS" panose="030F0702030302020204" pitchFamily="66" charset="0"/>
                <a:cs typeface="Times New Roman" panose="02020603050405020304" pitchFamily="18" charset="0"/>
              </a:rPr>
              <a:t>Mkr</a:t>
            </a:r>
            <a:r>
              <a:rPr lang="en-US" dirty="0" smtClean="0">
                <a:solidFill>
                  <a:srgbClr val="C00000"/>
                </a:solidFill>
                <a:latin typeface="Comic Sans MS" panose="030F0702030302020204" pitchFamily="66" charset="0"/>
                <a:cs typeface="Times New Roman" panose="02020603050405020304" pitchFamily="18" charset="0"/>
              </a:rPr>
              <a:t> + H2020 </a:t>
            </a:r>
          </a:p>
          <a:p>
            <a:r>
              <a:rPr lang="en-US" dirty="0" smtClean="0">
                <a:solidFill>
                  <a:srgbClr val="C00000"/>
                </a:solidFill>
                <a:latin typeface="Comic Sans MS" panose="030F0702030302020204" pitchFamily="66" charset="0"/>
                <a:cs typeface="Times New Roman" panose="02020603050405020304" pitchFamily="18" charset="0"/>
              </a:rPr>
              <a:t>30 </a:t>
            </a:r>
            <a:r>
              <a:rPr lang="en-US" dirty="0" err="1" smtClean="0">
                <a:solidFill>
                  <a:srgbClr val="C00000"/>
                </a:solidFill>
                <a:latin typeface="Comic Sans MS" panose="030F0702030302020204" pitchFamily="66" charset="0"/>
                <a:cs typeface="Times New Roman" panose="02020603050405020304" pitchFamily="18" charset="0"/>
              </a:rPr>
              <a:t>Mkr</a:t>
            </a:r>
            <a:endParaRPr lang="en-US" dirty="0"/>
          </a:p>
        </p:txBody>
      </p:sp>
      <p:sp>
        <p:nvSpPr>
          <p:cNvPr id="16" name="TextBox 15"/>
          <p:cNvSpPr txBox="1"/>
          <p:nvPr/>
        </p:nvSpPr>
        <p:spPr>
          <a:xfrm>
            <a:off x="308593" y="1231374"/>
            <a:ext cx="2315190" cy="1200329"/>
          </a:xfrm>
          <a:prstGeom prst="rect">
            <a:avLst/>
          </a:prstGeom>
          <a:noFill/>
        </p:spPr>
        <p:txBody>
          <a:bodyPr wrap="square" rtlCol="0">
            <a:spAutoFit/>
          </a:bodyPr>
          <a:lstStyle/>
          <a:p>
            <a:r>
              <a:rPr lang="en-US" dirty="0" smtClean="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Commission the Laser Heater for X-FEL. VR ca 10 </a:t>
            </a:r>
            <a:r>
              <a:rPr lang="en-US" dirty="0" err="1" smtClean="0">
                <a:solidFill>
                  <a:srgbClr val="00B050"/>
                </a:solidFill>
                <a:latin typeface="Comic Sans MS" panose="030F0702030302020204" pitchFamily="66" charset="0"/>
                <a:ea typeface="Times New Roman" panose="02020603050405020304" pitchFamily="18" charset="0"/>
                <a:cs typeface="Times New Roman" panose="02020603050405020304" pitchFamily="18" charset="0"/>
              </a:rPr>
              <a:t>Mkr</a:t>
            </a:r>
            <a:endParaRPr lang="en-US" dirty="0">
              <a:solidFill>
                <a:srgbClr val="00B050"/>
              </a:solidFill>
            </a:endParaRPr>
          </a:p>
        </p:txBody>
      </p:sp>
      <p:sp>
        <p:nvSpPr>
          <p:cNvPr id="17" name="TextBox 16"/>
          <p:cNvSpPr txBox="1"/>
          <p:nvPr/>
        </p:nvSpPr>
        <p:spPr>
          <a:xfrm>
            <a:off x="233628" y="2841536"/>
            <a:ext cx="2064404" cy="1477328"/>
          </a:xfrm>
          <a:prstGeom prst="rect">
            <a:avLst/>
          </a:prstGeom>
          <a:noFill/>
        </p:spPr>
        <p:txBody>
          <a:bodyPr wrap="square" rtlCol="0">
            <a:spAutoFit/>
          </a:bodyPr>
          <a:lstStyle/>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Enabling </a:t>
            </a:r>
            <a:r>
              <a:rPr lang="en-US"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technology </a:t>
            </a:r>
            <a:endPar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of generation </a:t>
            </a:r>
            <a:r>
              <a:rPr lang="en-US"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of </a:t>
            </a:r>
            <a:endPar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single-cycle light-beams</a:t>
            </a:r>
            <a:endParaRPr lang="en-US" dirty="0"/>
          </a:p>
        </p:txBody>
      </p:sp>
      <p:sp>
        <p:nvSpPr>
          <p:cNvPr id="18" name="TextBox 17"/>
          <p:cNvSpPr txBox="1"/>
          <p:nvPr/>
        </p:nvSpPr>
        <p:spPr>
          <a:xfrm>
            <a:off x="5362550" y="2920298"/>
            <a:ext cx="3099273" cy="1200329"/>
          </a:xfrm>
          <a:prstGeom prst="rect">
            <a:avLst/>
          </a:prstGeom>
          <a:noFill/>
        </p:spPr>
        <p:txBody>
          <a:bodyPr wrap="square" rtlCol="0">
            <a:spAutoFit/>
          </a:bodyPr>
          <a:lstStyle/>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High-power transistors for  radio-frequency power generation for scientific and industrial accelerators</a:t>
            </a:r>
            <a:endParaRPr lang="en-US" dirty="0"/>
          </a:p>
        </p:txBody>
      </p:sp>
      <p:sp>
        <p:nvSpPr>
          <p:cNvPr id="19" name="TextBox 18"/>
          <p:cNvSpPr txBox="1"/>
          <p:nvPr/>
        </p:nvSpPr>
        <p:spPr>
          <a:xfrm>
            <a:off x="149342" y="103117"/>
            <a:ext cx="10426416" cy="658642"/>
          </a:xfrm>
          <a:prstGeom prst="rect">
            <a:avLst/>
          </a:prstGeom>
          <a:noFill/>
        </p:spPr>
        <p:txBody>
          <a:bodyPr wrap="square" rtlCol="0">
            <a:spAutoFit/>
          </a:bodyPr>
          <a:lstStyle/>
          <a:p>
            <a:pPr>
              <a:lnSpc>
                <a:spcPct val="115000"/>
              </a:lnSpc>
              <a:spcAft>
                <a:spcPts val="1000"/>
              </a:spcAft>
            </a:pPr>
            <a:r>
              <a:rPr lang="en-US" sz="3200" u="sng"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Other ongoing or planned FREIA projects</a:t>
            </a:r>
            <a:endParaRPr lang="en-US" sz="3200" u="sng"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rotWithShape="1">
          <a:blip r:embed="rId6"/>
          <a:srcRect l="31838" t="7457" r="31729" b="34633"/>
          <a:stretch/>
        </p:blipFill>
        <p:spPr>
          <a:xfrm>
            <a:off x="2859099" y="4658813"/>
            <a:ext cx="2402006" cy="1735847"/>
          </a:xfrm>
          <a:prstGeom prst="rect">
            <a:avLst/>
          </a:prstGeom>
        </p:spPr>
      </p:pic>
      <p:sp>
        <p:nvSpPr>
          <p:cNvPr id="62" name="TextBox 61"/>
          <p:cNvSpPr txBox="1"/>
          <p:nvPr/>
        </p:nvSpPr>
        <p:spPr>
          <a:xfrm>
            <a:off x="308593" y="5050685"/>
            <a:ext cx="2613969" cy="923330"/>
          </a:xfrm>
          <a:prstGeom prst="rect">
            <a:avLst/>
          </a:prstGeom>
          <a:noFill/>
        </p:spPr>
        <p:txBody>
          <a:bodyPr wrap="square" rtlCol="0">
            <a:spAutoFit/>
          </a:bodyPr>
          <a:lstStyle/>
          <a:p>
            <a:r>
              <a:rPr lang="en-US" dirty="0" smtClean="0">
                <a:solidFill>
                  <a:srgbClr val="C00000"/>
                </a:solidFill>
                <a:latin typeface="Comic Sans MS" panose="030F0702030302020204" pitchFamily="66" charset="0"/>
              </a:rPr>
              <a:t>Development of </a:t>
            </a:r>
          </a:p>
          <a:p>
            <a:r>
              <a:rPr lang="en-US" dirty="0" smtClean="0">
                <a:solidFill>
                  <a:srgbClr val="C00000"/>
                </a:solidFill>
                <a:latin typeface="Comic Sans MS" panose="030F0702030302020204" pitchFamily="66" charset="0"/>
              </a:rPr>
              <a:t>Control system for </a:t>
            </a:r>
          </a:p>
          <a:p>
            <a:r>
              <a:rPr lang="en-US" dirty="0" smtClean="0">
                <a:solidFill>
                  <a:srgbClr val="C00000"/>
                </a:solidFill>
                <a:latin typeface="Comic Sans MS" panose="030F0702030302020204" pitchFamily="66" charset="0"/>
              </a:rPr>
              <a:t>ESS modulators</a:t>
            </a:r>
            <a:endParaRPr lang="en-US" dirty="0">
              <a:solidFill>
                <a:srgbClr val="C00000"/>
              </a:solidFill>
              <a:latin typeface="Comic Sans MS" panose="030F0702030302020204" pitchFamily="66" charset="0"/>
            </a:endParaRPr>
          </a:p>
        </p:txBody>
      </p:sp>
      <p:pic>
        <p:nvPicPr>
          <p:cNvPr id="63"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2240" y="4577168"/>
            <a:ext cx="2684518" cy="2144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63"/>
          <p:cNvSpPr txBox="1"/>
          <p:nvPr/>
        </p:nvSpPr>
        <p:spPr>
          <a:xfrm>
            <a:off x="5435021" y="4912506"/>
            <a:ext cx="8114028" cy="923330"/>
          </a:xfrm>
          <a:prstGeom prst="rect">
            <a:avLst/>
          </a:prstGeom>
          <a:noFill/>
        </p:spPr>
        <p:txBody>
          <a:bodyPr wrap="square" rtlCol="0">
            <a:spAutoFit/>
          </a:bodyPr>
          <a:lstStyle/>
          <a:p>
            <a:r>
              <a:rPr lang="en-US" dirty="0" smtClean="0">
                <a:latin typeface="Comic Sans MS" panose="030F0702030302020204" pitchFamily="66" charset="0"/>
              </a:rPr>
              <a:t>Superconducting Radioisotope </a:t>
            </a:r>
          </a:p>
          <a:p>
            <a:r>
              <a:rPr lang="en-US" dirty="0">
                <a:latin typeface="Comic Sans MS" panose="030F0702030302020204" pitchFamily="66" charset="0"/>
              </a:rPr>
              <a:t>P</a:t>
            </a:r>
            <a:r>
              <a:rPr lang="en-US" dirty="0" smtClean="0">
                <a:latin typeface="Comic Sans MS" panose="030F0702030302020204" pitchFamily="66" charset="0"/>
              </a:rPr>
              <a:t>roducing </a:t>
            </a:r>
            <a:r>
              <a:rPr lang="en-US" dirty="0">
                <a:latin typeface="Comic Sans MS" panose="030F0702030302020204" pitchFamily="66" charset="0"/>
              </a:rPr>
              <a:t>C</a:t>
            </a:r>
            <a:r>
              <a:rPr lang="en-US" dirty="0" smtClean="0">
                <a:latin typeface="Comic Sans MS" panose="030F0702030302020204" pitchFamily="66" charset="0"/>
              </a:rPr>
              <a:t>yclotrons and Light </a:t>
            </a:r>
          </a:p>
          <a:p>
            <a:r>
              <a:rPr lang="en-US" dirty="0" err="1" smtClean="0">
                <a:latin typeface="Comic Sans MS" panose="030F0702030302020204" pitchFamily="66" charset="0"/>
              </a:rPr>
              <a:t>IonHadron</a:t>
            </a:r>
            <a:r>
              <a:rPr lang="en-US" dirty="0" smtClean="0">
                <a:latin typeface="Comic Sans MS" panose="030F0702030302020204" pitchFamily="66" charset="0"/>
              </a:rPr>
              <a:t> Therapy </a:t>
            </a:r>
            <a:r>
              <a:rPr lang="en-US" dirty="0" err="1" smtClean="0">
                <a:latin typeface="Comic Sans MS" panose="030F0702030302020204" pitchFamily="66" charset="0"/>
              </a:rPr>
              <a:t>Cyclinac</a:t>
            </a:r>
            <a:endParaRPr lang="en-US" dirty="0">
              <a:latin typeface="Comic Sans MS" panose="030F0702030302020204" pitchFamily="66" charset="0"/>
            </a:endParaRPr>
          </a:p>
        </p:txBody>
      </p:sp>
      <p:pic>
        <p:nvPicPr>
          <p:cNvPr id="65" name="Picture 64"/>
          <p:cNvPicPr>
            <a:picLocks noChangeAspect="1"/>
          </p:cNvPicPr>
          <p:nvPr/>
        </p:nvPicPr>
        <p:blipFill rotWithShape="1">
          <a:blip r:embed="rId8"/>
          <a:srcRect l="17084" b="31529"/>
          <a:stretch/>
        </p:blipFill>
        <p:spPr>
          <a:xfrm>
            <a:off x="8905450" y="732946"/>
            <a:ext cx="3112647" cy="1707284"/>
          </a:xfrm>
          <a:prstGeom prst="rect">
            <a:avLst/>
          </a:prstGeom>
        </p:spPr>
      </p:pic>
    </p:spTree>
    <p:extLst>
      <p:ext uri="{BB962C8B-B14F-4D97-AF65-F5344CB8AC3E}">
        <p14:creationId xmlns:p14="http://schemas.microsoft.com/office/powerpoint/2010/main" val="1410188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dirty="0"/>
          </a:p>
        </p:txBody>
      </p:sp>
      <p:sp>
        <p:nvSpPr>
          <p:cNvPr id="4" name="Slide Number Placeholder 3"/>
          <p:cNvSpPr>
            <a:spLocks noGrp="1"/>
          </p:cNvSpPr>
          <p:nvPr>
            <p:ph type="sldNum" sz="quarter" idx="12"/>
          </p:nvPr>
        </p:nvSpPr>
        <p:spPr/>
        <p:txBody>
          <a:bodyPr/>
          <a:lstStyle/>
          <a:p>
            <a:fld id="{8347BC95-38AE-476E-B89E-3CAC0E10D5DD}" type="slidenum">
              <a:rPr lang="de-DE" smtClean="0"/>
              <a:t>6</a:t>
            </a:fld>
            <a:endParaRPr lang="de-DE" dirty="0"/>
          </a:p>
        </p:txBody>
      </p:sp>
      <p:graphicFrame>
        <p:nvGraphicFramePr>
          <p:cNvPr id="7" name="Chart 6"/>
          <p:cNvGraphicFramePr/>
          <p:nvPr>
            <p:extLst>
              <p:ext uri="{D42A27DB-BD31-4B8C-83A1-F6EECF244321}">
                <p14:modId xmlns:p14="http://schemas.microsoft.com/office/powerpoint/2010/main" val="3304220683"/>
              </p:ext>
            </p:extLst>
          </p:nvPr>
        </p:nvGraphicFramePr>
        <p:xfrm>
          <a:off x="5850907" y="532557"/>
          <a:ext cx="8128000" cy="541866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1901" y="64793"/>
            <a:ext cx="3908654" cy="7133748"/>
          </a:xfrm>
          <a:prstGeom prst="rect">
            <a:avLst/>
          </a:prstGeom>
          <a:noFill/>
        </p:spPr>
        <p:txBody>
          <a:bodyPr wrap="square" rtlCol="0">
            <a:spAutoFit/>
          </a:bodyPr>
          <a:lstStyle/>
          <a:p>
            <a:pPr>
              <a:lnSpc>
                <a:spcPct val="115000"/>
              </a:lnSpc>
              <a:spcAft>
                <a:spcPts val="1000"/>
              </a:spcAft>
            </a:pPr>
            <a:r>
              <a:rPr lang="en-US" sz="2800" u="sng"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Personnel</a:t>
            </a:r>
            <a:endParaRPr lang="en-US" sz="2800" u="sng"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8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senior</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staff have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been recruited </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from the former National Uppsala Accelerator Laboratory TSL</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t>
            </a:r>
          </a:p>
          <a:p>
            <a:pPr marL="285750" indent="-285750">
              <a:lnSpc>
                <a:spcPct val="115000"/>
              </a:lnSpc>
              <a:spcAft>
                <a:spcPts val="100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New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recruitments of mostly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younger</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members of the personnel have been made through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wide international announcements</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lnSpc>
                <a:spcPct val="115000"/>
              </a:lnSpc>
              <a:spcAft>
                <a:spcPts val="100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Two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out of the currently three recruitments made from outside Sweden (from China, Spain and Ukraine) are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women</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p>
          <a:p>
            <a:pPr>
              <a:lnSpc>
                <a:spcPct val="115000"/>
              </a:lnSpc>
              <a:spcAft>
                <a:spcPts val="1000"/>
              </a:spcAft>
            </a:pPr>
            <a:endParaRPr lang="de-DE" dirty="0">
              <a:latin typeface="Comic Sans MS" panose="030F0702030302020204" pitchFamily="66" charset="0"/>
              <a:ea typeface="Calibri" panose="020F0502020204030204" pitchFamily="34" charset="0"/>
              <a:cs typeface="Times New Roman" panose="02020603050405020304" pitchFamily="18" charset="0"/>
            </a:endParaRPr>
          </a:p>
          <a:p>
            <a:endParaRPr lang="de-DE"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1479957"/>
            <a:ext cx="3775982" cy="3775982"/>
          </a:xfrm>
          <a:prstGeom prst="rect">
            <a:avLst/>
          </a:prstGeom>
        </p:spPr>
      </p:pic>
    </p:spTree>
    <p:extLst>
      <p:ext uri="{BB962C8B-B14F-4D97-AF65-F5344CB8AC3E}">
        <p14:creationId xmlns:p14="http://schemas.microsoft.com/office/powerpoint/2010/main" val="1423648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7</a:t>
            </a:fld>
            <a:endParaRPr lang="de-DE"/>
          </a:p>
        </p:txBody>
      </p:sp>
      <p:grpSp>
        <p:nvGrpSpPr>
          <p:cNvPr id="8" name="Group 7"/>
          <p:cNvGrpSpPr/>
          <p:nvPr/>
        </p:nvGrpSpPr>
        <p:grpSpPr>
          <a:xfrm>
            <a:off x="27237446" y="15583710"/>
            <a:ext cx="5617251" cy="338599"/>
            <a:chOff x="788988" y="215900"/>
            <a:chExt cx="29068712" cy="18910300"/>
          </a:xfrm>
        </p:grpSpPr>
        <p:sp>
          <p:nvSpPr>
            <p:cNvPr id="9" name="AutoShape 94"/>
            <p:cNvSpPr>
              <a:spLocks noChangeArrowheads="1"/>
            </p:cNvSpPr>
            <p:nvPr/>
          </p:nvSpPr>
          <p:spPr bwMode="auto">
            <a:xfrm>
              <a:off x="788988" y="6294438"/>
              <a:ext cx="14162087" cy="12831762"/>
            </a:xfrm>
            <a:prstGeom prst="roundRect">
              <a:avLst>
                <a:gd name="adj" fmla="val 10713"/>
              </a:avLst>
            </a:prstGeom>
            <a:noFill/>
            <a:ln w="19050">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en-US" altLang="fr-FR" sz="8200" dirty="0" smtClean="0">
                <a:cs typeface="+mn-cs"/>
              </a:endParaRPr>
            </a:p>
          </p:txBody>
        </p:sp>
        <p:sp>
          <p:nvSpPr>
            <p:cNvPr id="10" name="AutoShape 96"/>
            <p:cNvSpPr>
              <a:spLocks noChangeArrowheads="1"/>
            </p:cNvSpPr>
            <p:nvPr/>
          </p:nvSpPr>
          <p:spPr bwMode="auto">
            <a:xfrm>
              <a:off x="1620044" y="10541795"/>
              <a:ext cx="14217650" cy="1109662"/>
            </a:xfrm>
            <a:prstGeom prst="roundRect">
              <a:avLst>
                <a:gd name="adj" fmla="val 36199"/>
              </a:avLst>
            </a:prstGeom>
            <a:gradFill rotWithShape="0">
              <a:gsLst>
                <a:gs pos="75000">
                  <a:srgbClr val="A9B2D8"/>
                </a:gs>
                <a:gs pos="0">
                  <a:srgbClr val="CFD5EF"/>
                </a:gs>
                <a:gs pos="100000">
                  <a:srgbClr val="838BAF"/>
                </a:gs>
                <a:gs pos="100000">
                  <a:srgbClr val="96AB94"/>
                </a:gs>
              </a:gsLst>
              <a:lin ang="5400000" scaled="0"/>
            </a:gradFill>
            <a:ln w="9525">
              <a:solidFill>
                <a:schemeClr val="bg2">
                  <a:lumMod val="75000"/>
                </a:schemeClr>
              </a:solidFill>
              <a:round/>
              <a:headEnd/>
              <a:tailEnd/>
            </a:ln>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fr-FR" altLang="fr-FR" sz="8200" dirty="0" smtClean="0">
                <a:cs typeface="+mn-cs"/>
              </a:endParaRPr>
            </a:p>
          </p:txBody>
        </p:sp>
        <p:sp>
          <p:nvSpPr>
            <p:cNvPr id="11" name="AutoShape 94"/>
            <p:cNvSpPr>
              <a:spLocks noChangeArrowheads="1"/>
            </p:cNvSpPr>
            <p:nvPr/>
          </p:nvSpPr>
          <p:spPr bwMode="auto">
            <a:xfrm>
              <a:off x="15567025" y="6272213"/>
              <a:ext cx="14152563" cy="12061825"/>
            </a:xfrm>
            <a:prstGeom prst="roundRect">
              <a:avLst>
                <a:gd name="adj" fmla="val 10713"/>
              </a:avLst>
            </a:prstGeom>
            <a:noFill/>
            <a:ln w="19050">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en-US" altLang="fr-FR" sz="8200" dirty="0" smtClean="0">
                <a:cs typeface="+mn-cs"/>
              </a:endParaRPr>
            </a:p>
          </p:txBody>
        </p:sp>
        <p:sp>
          <p:nvSpPr>
            <p:cNvPr id="12" name="AutoShape 96"/>
            <p:cNvSpPr>
              <a:spLocks noChangeArrowheads="1"/>
            </p:cNvSpPr>
            <p:nvPr/>
          </p:nvSpPr>
          <p:spPr bwMode="auto">
            <a:xfrm>
              <a:off x="15638463" y="5445125"/>
              <a:ext cx="14219237" cy="1147763"/>
            </a:xfrm>
            <a:prstGeom prst="roundRect">
              <a:avLst>
                <a:gd name="adj" fmla="val 36199"/>
              </a:avLst>
            </a:prstGeom>
            <a:gradFill rotWithShape="0">
              <a:gsLst>
                <a:gs pos="75000">
                  <a:srgbClr val="A9B2D8"/>
                </a:gs>
                <a:gs pos="0">
                  <a:srgbClr val="CFD5EF"/>
                </a:gs>
                <a:gs pos="100000">
                  <a:srgbClr val="838BAF"/>
                </a:gs>
                <a:gs pos="100000">
                  <a:srgbClr val="96AB94"/>
                </a:gs>
              </a:gsLst>
              <a:lin ang="5400000" scaled="0"/>
            </a:gradFill>
            <a:ln w="9525">
              <a:solidFill>
                <a:schemeClr val="bg2">
                  <a:lumMod val="75000"/>
                </a:schemeClr>
              </a:solidFill>
              <a:round/>
              <a:headEnd/>
              <a:tailEnd/>
            </a:ln>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en-US" altLang="fr-FR" sz="8200" dirty="0" smtClean="0">
                <a:cs typeface="+mn-cs"/>
              </a:endParaRPr>
            </a:p>
          </p:txBody>
        </p:sp>
        <p:sp>
          <p:nvSpPr>
            <p:cNvPr id="13" name="Rectangle 6"/>
            <p:cNvSpPr>
              <a:spLocks noChangeArrowheads="1"/>
            </p:cNvSpPr>
            <p:nvPr/>
          </p:nvSpPr>
          <p:spPr bwMode="auto">
            <a:xfrm>
              <a:off x="15948025" y="5618163"/>
              <a:ext cx="13717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156075">
                <a:spcBef>
                  <a:spcPct val="20000"/>
                </a:spcBef>
                <a:buChar char="•"/>
                <a:defRPr sz="14500">
                  <a:solidFill>
                    <a:schemeClr val="tx1"/>
                  </a:solidFill>
                  <a:latin typeface="Arial" panose="020B0604020202020204" pitchFamily="34" charset="0"/>
                </a:defRPr>
              </a:lvl1pPr>
              <a:lvl2pPr marL="742950" indent="-285750" defTabSz="4156075">
                <a:spcBef>
                  <a:spcPct val="20000"/>
                </a:spcBef>
                <a:buChar char="–"/>
                <a:defRPr sz="12700">
                  <a:solidFill>
                    <a:schemeClr val="tx1"/>
                  </a:solidFill>
                  <a:latin typeface="Arial" panose="020B0604020202020204" pitchFamily="34" charset="0"/>
                </a:defRPr>
              </a:lvl2pPr>
              <a:lvl3pPr marL="1143000" indent="-228600" defTabSz="4156075">
                <a:spcBef>
                  <a:spcPct val="20000"/>
                </a:spcBef>
                <a:buChar char="•"/>
                <a:defRPr sz="10900">
                  <a:solidFill>
                    <a:schemeClr val="tx1"/>
                  </a:solidFill>
                  <a:latin typeface="Arial" panose="020B0604020202020204" pitchFamily="34" charset="0"/>
                </a:defRPr>
              </a:lvl3pPr>
              <a:lvl4pPr marL="1600200" indent="-228600" defTabSz="4156075">
                <a:spcBef>
                  <a:spcPct val="20000"/>
                </a:spcBef>
                <a:buChar char="–"/>
                <a:defRPr sz="9100">
                  <a:solidFill>
                    <a:schemeClr val="tx1"/>
                  </a:solidFill>
                  <a:latin typeface="Arial" panose="020B0604020202020204" pitchFamily="34" charset="0"/>
                </a:defRPr>
              </a:lvl4pPr>
              <a:lvl5pPr marL="2057400" indent="-228600" defTabSz="4156075">
                <a:spcBef>
                  <a:spcPct val="20000"/>
                </a:spcBef>
                <a:buChar char="»"/>
                <a:defRPr sz="9100">
                  <a:solidFill>
                    <a:schemeClr val="tx1"/>
                  </a:solidFill>
                  <a:latin typeface="Arial" panose="020B0604020202020204" pitchFamily="34" charset="0"/>
                </a:defRPr>
              </a:lvl5pPr>
              <a:lvl6pPr marL="2514600" indent="-228600" defTabSz="4156075" eaLnBrk="0" fontAlgn="base" hangingPunct="0">
                <a:spcBef>
                  <a:spcPct val="20000"/>
                </a:spcBef>
                <a:spcAft>
                  <a:spcPct val="0"/>
                </a:spcAft>
                <a:buChar char="»"/>
                <a:defRPr sz="9100">
                  <a:solidFill>
                    <a:schemeClr val="tx1"/>
                  </a:solidFill>
                  <a:latin typeface="Arial" panose="020B0604020202020204" pitchFamily="34" charset="0"/>
                </a:defRPr>
              </a:lvl6pPr>
              <a:lvl7pPr marL="2971800" indent="-228600" defTabSz="4156075" eaLnBrk="0" fontAlgn="base" hangingPunct="0">
                <a:spcBef>
                  <a:spcPct val="20000"/>
                </a:spcBef>
                <a:spcAft>
                  <a:spcPct val="0"/>
                </a:spcAft>
                <a:buChar char="»"/>
                <a:defRPr sz="9100">
                  <a:solidFill>
                    <a:schemeClr val="tx1"/>
                  </a:solidFill>
                  <a:latin typeface="Arial" panose="020B0604020202020204" pitchFamily="34" charset="0"/>
                </a:defRPr>
              </a:lvl7pPr>
              <a:lvl8pPr marL="3429000" indent="-228600" defTabSz="4156075" eaLnBrk="0" fontAlgn="base" hangingPunct="0">
                <a:spcBef>
                  <a:spcPct val="20000"/>
                </a:spcBef>
                <a:spcAft>
                  <a:spcPct val="0"/>
                </a:spcAft>
                <a:buChar char="»"/>
                <a:defRPr sz="9100">
                  <a:solidFill>
                    <a:schemeClr val="tx1"/>
                  </a:solidFill>
                  <a:latin typeface="Arial" panose="020B0604020202020204" pitchFamily="34" charset="0"/>
                </a:defRPr>
              </a:lvl8pPr>
              <a:lvl9pPr marL="3886200" indent="-228600" defTabSz="4156075" eaLnBrk="0" fontAlgn="base" hangingPunct="0">
                <a:spcBef>
                  <a:spcPct val="20000"/>
                </a:spcBef>
                <a:spcAft>
                  <a:spcPct val="0"/>
                </a:spcAft>
                <a:buChar char="»"/>
                <a:defRPr sz="9100">
                  <a:solidFill>
                    <a:schemeClr val="tx1"/>
                  </a:solidFill>
                  <a:latin typeface="Arial" panose="020B0604020202020204" pitchFamily="34" charset="0"/>
                </a:defRPr>
              </a:lvl9pPr>
            </a:lstStyle>
            <a:p>
              <a:pPr algn="ctr" eaLnBrk="1" hangingPunct="1">
                <a:spcBef>
                  <a:spcPct val="50000"/>
                </a:spcBef>
                <a:spcAft>
                  <a:spcPts val="300"/>
                </a:spcAft>
                <a:buFontTx/>
                <a:buNone/>
              </a:pPr>
              <a:r>
                <a:rPr lang="en-US" altLang="fr-FR" sz="4800" b="1">
                  <a:latin typeface="Comic Sans MS" panose="030F0702030302020204" pitchFamily="66" charset="0"/>
                </a:rPr>
                <a:t>Cryo Plant</a:t>
              </a:r>
            </a:p>
          </p:txBody>
        </p:sp>
        <p:sp>
          <p:nvSpPr>
            <p:cNvPr id="14" name="AutoShape 96"/>
            <p:cNvSpPr>
              <a:spLocks noChangeArrowheads="1"/>
            </p:cNvSpPr>
            <p:nvPr/>
          </p:nvSpPr>
          <p:spPr bwMode="auto">
            <a:xfrm>
              <a:off x="15127287" y="16323468"/>
              <a:ext cx="14219238" cy="1355725"/>
            </a:xfrm>
            <a:prstGeom prst="roundRect">
              <a:avLst>
                <a:gd name="adj" fmla="val 36199"/>
              </a:avLst>
            </a:prstGeom>
            <a:gradFill rotWithShape="0">
              <a:gsLst>
                <a:gs pos="75000">
                  <a:srgbClr val="A9B2D8"/>
                </a:gs>
                <a:gs pos="0">
                  <a:srgbClr val="CFD5EF"/>
                </a:gs>
                <a:gs pos="100000">
                  <a:srgbClr val="838BAF"/>
                </a:gs>
                <a:gs pos="100000">
                  <a:srgbClr val="96AB94"/>
                </a:gs>
              </a:gsLst>
              <a:lin ang="5400000" scaled="0"/>
            </a:gradFill>
            <a:ln w="9525">
              <a:solidFill>
                <a:schemeClr val="bg2">
                  <a:lumMod val="75000"/>
                </a:schemeClr>
              </a:solidFill>
              <a:round/>
              <a:headEnd/>
              <a:tailEnd/>
            </a:ln>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en-US" altLang="fr-FR" sz="8200" dirty="0" smtClean="0">
                <a:cs typeface="+mn-cs"/>
              </a:endParaRPr>
            </a:p>
          </p:txBody>
        </p:sp>
        <p:sp>
          <p:nvSpPr>
            <p:cNvPr id="15" name="Rectangle 1"/>
            <p:cNvSpPr>
              <a:spLocks noChangeArrowheads="1"/>
            </p:cNvSpPr>
            <p:nvPr/>
          </p:nvSpPr>
          <p:spPr bwMode="auto">
            <a:xfrm>
              <a:off x="2322513" y="2303463"/>
              <a:ext cx="268763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panose="020B0604020202020204" pitchFamily="34" charset="0"/>
                  <a:cs typeface="Arial" panose="020B0604020202020204" pitchFamily="34" charset="0"/>
                </a:defRPr>
              </a:lvl1pPr>
              <a:lvl2pPr marL="742950" indent="-285750">
                <a:defRPr sz="8200">
                  <a:solidFill>
                    <a:schemeClr val="tx1"/>
                  </a:solidFill>
                  <a:latin typeface="Arial" panose="020B0604020202020204" pitchFamily="34" charset="0"/>
                  <a:cs typeface="Arial" panose="020B0604020202020204" pitchFamily="34" charset="0"/>
                </a:defRPr>
              </a:lvl2pPr>
              <a:lvl3pPr marL="1143000" indent="-228600">
                <a:defRPr sz="8200">
                  <a:solidFill>
                    <a:schemeClr val="tx1"/>
                  </a:solidFill>
                  <a:latin typeface="Arial" panose="020B0604020202020204" pitchFamily="34" charset="0"/>
                  <a:cs typeface="Arial" panose="020B0604020202020204" pitchFamily="34" charset="0"/>
                </a:defRPr>
              </a:lvl3pPr>
              <a:lvl4pPr marL="1600200" indent="-228600">
                <a:defRPr sz="8200">
                  <a:solidFill>
                    <a:schemeClr val="tx1"/>
                  </a:solidFill>
                  <a:latin typeface="Arial" panose="020B0604020202020204" pitchFamily="34" charset="0"/>
                  <a:cs typeface="Arial" panose="020B0604020202020204" pitchFamily="34" charset="0"/>
                </a:defRPr>
              </a:lvl4pPr>
              <a:lvl5pPr marL="2057400" indent="-228600">
                <a:defRPr sz="8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9pPr>
            </a:lstStyle>
            <a:p>
              <a:pPr algn="just">
                <a:spcAft>
                  <a:spcPts val="300"/>
                </a:spcAft>
              </a:pPr>
              <a:r>
                <a:rPr lang="en-GB" altLang="de-DE" sz="4000" dirty="0">
                  <a:latin typeface="Comic Sans MS" panose="030F0702030302020204" pitchFamily="66" charset="0"/>
                </a:rPr>
                <a:t>FREIA stands for "Facility for Research Instrumentation and Accelerator Development". The FREIA Laboratory was established in 2011 within the department of Physics and Astronomy at Uppsala University,</a:t>
              </a:r>
              <a:r>
                <a:rPr lang="en-US" altLang="de-DE" sz="4000" dirty="0">
                  <a:latin typeface="Comic Sans MS" panose="030F0702030302020204" pitchFamily="66" charset="0"/>
                </a:rPr>
                <a:t> to develop and test new particle accelerator and detector instrumentation.</a:t>
              </a:r>
              <a:r>
                <a:rPr lang="en-GB" altLang="de-DE" sz="4000" dirty="0">
                  <a:latin typeface="Comic Sans MS" panose="030F0702030302020204" pitchFamily="66" charset="0"/>
                </a:rPr>
                <a:t> Freia is located at the </a:t>
              </a:r>
              <a:r>
                <a:rPr lang="en-GB" altLang="de-DE" sz="4000" dirty="0" err="1">
                  <a:latin typeface="Comic Sans MS" panose="030F0702030302020204" pitchFamily="66" charset="0"/>
                </a:rPr>
                <a:t>Ångström</a:t>
              </a:r>
              <a:r>
                <a:rPr lang="en-GB" altLang="de-DE" sz="4000" dirty="0">
                  <a:latin typeface="Comic Sans MS" panose="030F0702030302020204" pitchFamily="66" charset="0"/>
                </a:rPr>
                <a:t> Laboratory campus and was inaugurated in 2013. </a:t>
              </a:r>
              <a:endParaRPr lang="fr-FR" altLang="fr-FR" sz="4000" dirty="0">
                <a:latin typeface="Comic Sans MS" panose="030F0702030302020204" pitchFamily="66" charset="0"/>
              </a:endParaRPr>
            </a:p>
          </p:txBody>
        </p:sp>
        <p:pic>
          <p:nvPicPr>
            <p:cNvPr id="1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58800" y="411163"/>
              <a:ext cx="36036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0475" y="10720388"/>
              <a:ext cx="6310313" cy="412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0" descr="http://www.logotypes101.com/logos/537/D3E02CED5F6951308069419061F69086/Uppsala_Universitet.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85513" y="215900"/>
              <a:ext cx="195738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ZoneTexte 1"/>
            <p:cNvSpPr txBox="1">
              <a:spLocks noChangeArrowheads="1"/>
            </p:cNvSpPr>
            <p:nvPr/>
          </p:nvSpPr>
          <p:spPr bwMode="auto">
            <a:xfrm>
              <a:off x="16333788" y="12341225"/>
              <a:ext cx="12906375"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en-US" sz="4000" i="1" dirty="0" smtClean="0"/>
                <a:t>Helium Liquefier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Helium liquefier 140 l/h at 1.15 bar.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Liquid helium storage </a:t>
              </a:r>
              <a:r>
                <a:rPr lang="en-US" sz="3000" i="1" dirty="0" err="1" smtClean="0">
                  <a:solidFill>
                    <a:schemeClr val="accent2"/>
                  </a:solidFill>
                  <a:latin typeface="Comic Sans MS" panose="030F0702030302020204" pitchFamily="66" charset="0"/>
                  <a:cs typeface="+mn-cs"/>
                </a:rPr>
                <a:t>dewar</a:t>
              </a:r>
              <a:r>
                <a:rPr lang="en-US" sz="3000" i="1" dirty="0" smtClean="0">
                  <a:solidFill>
                    <a:schemeClr val="accent2"/>
                  </a:solidFill>
                  <a:latin typeface="Comic Sans MS" panose="030F0702030302020204" pitchFamily="66" charset="0"/>
                  <a:cs typeface="+mn-cs"/>
                </a:rPr>
                <a:t> 2’000 l.</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Liquid nitrogen storage </a:t>
              </a:r>
              <a:r>
                <a:rPr lang="en-US" sz="3000" i="1" dirty="0" err="1" smtClean="0">
                  <a:solidFill>
                    <a:schemeClr val="accent2"/>
                  </a:solidFill>
                  <a:latin typeface="Comic Sans MS" panose="030F0702030302020204" pitchFamily="66" charset="0"/>
                  <a:cs typeface="+mn-cs"/>
                </a:rPr>
                <a:t>dewar</a:t>
              </a:r>
              <a:r>
                <a:rPr lang="en-US" sz="3000" i="1" dirty="0" smtClean="0">
                  <a:solidFill>
                    <a:schemeClr val="accent2"/>
                  </a:solidFill>
                  <a:latin typeface="Comic Sans MS" panose="030F0702030302020204" pitchFamily="66" charset="0"/>
                  <a:cs typeface="+mn-cs"/>
                </a:rPr>
                <a:t> 20’000 l at 3 bar.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High pressure helium gas storage, 11 m</a:t>
              </a:r>
              <a:r>
                <a:rPr lang="en-US" sz="3000" i="1" baseline="30000" dirty="0" smtClean="0">
                  <a:solidFill>
                    <a:schemeClr val="accent2"/>
                  </a:solidFill>
                  <a:latin typeface="Comic Sans MS" panose="030F0702030302020204" pitchFamily="66" charset="0"/>
                  <a:cs typeface="+mn-cs"/>
                </a:rPr>
                <a:t>3</a:t>
              </a:r>
              <a:r>
                <a:rPr lang="en-US" sz="3000" i="1" dirty="0" smtClean="0">
                  <a:solidFill>
                    <a:schemeClr val="accent2"/>
                  </a:solidFill>
                  <a:latin typeface="Comic Sans MS" panose="030F0702030302020204" pitchFamily="66" charset="0"/>
                  <a:cs typeface="+mn-cs"/>
                </a:rPr>
                <a:t> at 200 bar.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High pressure helium gas recovery compressor station, 75 m</a:t>
              </a:r>
              <a:r>
                <a:rPr lang="en-US" sz="3000" i="1" baseline="30000" dirty="0" smtClean="0">
                  <a:solidFill>
                    <a:schemeClr val="accent2"/>
                  </a:solidFill>
                  <a:latin typeface="Comic Sans MS" panose="030F0702030302020204" pitchFamily="66" charset="0"/>
                  <a:cs typeface="+mn-cs"/>
                </a:rPr>
                <a:t>3</a:t>
              </a:r>
              <a:r>
                <a:rPr lang="en-US" sz="3000" i="1" dirty="0" smtClean="0">
                  <a:solidFill>
                    <a:schemeClr val="accent2"/>
                  </a:solidFill>
                  <a:latin typeface="Comic Sans MS" panose="030F0702030302020204" pitchFamily="66" charset="0"/>
                  <a:cs typeface="+mn-cs"/>
                </a:rPr>
                <a:t>/h at 200 bar.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Impure helium recovery gas storage balloon 100 m</a:t>
              </a:r>
              <a:r>
                <a:rPr lang="en-US" sz="3000" i="1" baseline="30000" dirty="0" smtClean="0">
                  <a:solidFill>
                    <a:schemeClr val="accent2"/>
                  </a:solidFill>
                  <a:latin typeface="Comic Sans MS" panose="030F0702030302020204" pitchFamily="66" charset="0"/>
                  <a:cs typeface="+mn-cs"/>
                </a:rPr>
                <a:t>3</a:t>
              </a:r>
              <a:r>
                <a:rPr lang="en-US" sz="3000" i="1" dirty="0" smtClean="0">
                  <a:solidFill>
                    <a:schemeClr val="accent2"/>
                  </a:solidFill>
                  <a:latin typeface="Comic Sans MS" panose="030F0702030302020204" pitchFamily="66" charset="0"/>
                  <a:cs typeface="+mn-cs"/>
                </a:rPr>
                <a:t>.</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Helium gas sub-atmospheric pumping system, 3 g/s at 10 mbar</a:t>
              </a:r>
            </a:p>
            <a:p>
              <a:pPr>
                <a:spcAft>
                  <a:spcPts val="300"/>
                </a:spcAft>
                <a:defRPr/>
              </a:pPr>
              <a:endParaRPr lang="fr-FR" altLang="fr-FR" sz="3000" i="1" dirty="0" smtClean="0">
                <a:solidFill>
                  <a:schemeClr val="accent2"/>
                </a:solidFill>
                <a:latin typeface="Comic Sans MS" panose="030F0702030302020204" pitchFamily="66" charset="0"/>
                <a:cs typeface="+mn-cs"/>
              </a:endParaRPr>
            </a:p>
          </p:txBody>
        </p:sp>
        <p:sp>
          <p:nvSpPr>
            <p:cNvPr id="20" name="ZoneTexte 1"/>
            <p:cNvSpPr txBox="1">
              <a:spLocks noChangeArrowheads="1"/>
            </p:cNvSpPr>
            <p:nvPr/>
          </p:nvSpPr>
          <p:spPr bwMode="auto">
            <a:xfrm>
              <a:off x="5233988" y="7119938"/>
              <a:ext cx="762000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fr-FR" altLang="fr-FR" sz="4000" i="1" dirty="0" smtClean="0"/>
                <a:t>The Hall</a:t>
              </a:r>
            </a:p>
            <a:p>
              <a:pPr>
                <a:spcAft>
                  <a:spcPts val="300"/>
                </a:spcAft>
                <a:defRPr/>
              </a:pPr>
              <a:r>
                <a:rPr lang="en-US" sz="3000" i="1" dirty="0" smtClean="0">
                  <a:solidFill>
                    <a:schemeClr val="accent2"/>
                  </a:solidFill>
                  <a:latin typeface="Comic Sans MS" panose="030F0702030302020204" pitchFamily="66" charset="0"/>
                  <a:cs typeface="+mn-cs"/>
                </a:rPr>
                <a:t>1000 m</a:t>
              </a:r>
              <a:r>
                <a:rPr lang="en-US" sz="3000" i="1" baseline="30000" dirty="0" smtClean="0">
                  <a:solidFill>
                    <a:schemeClr val="accent2"/>
                  </a:solidFill>
                  <a:latin typeface="Comic Sans MS" panose="030F0702030302020204" pitchFamily="66" charset="0"/>
                  <a:cs typeface="+mn-cs"/>
                </a:rPr>
                <a:t>2</a:t>
              </a:r>
              <a:r>
                <a:rPr lang="en-US" sz="3000" i="1" dirty="0" smtClean="0">
                  <a:solidFill>
                    <a:schemeClr val="accent2"/>
                  </a:solidFill>
                  <a:latin typeface="Comic Sans MS" panose="030F0702030302020204" pitchFamily="66" charset="0"/>
                  <a:cs typeface="+mn-cs"/>
                </a:rPr>
                <a:t> large, 10 m high. Has a 6.3-ton movable crane and other mechanical equipment, office space for  ~15 people, small workshops for mechanics and electronics and  50 m</a:t>
              </a:r>
              <a:r>
                <a:rPr lang="en-US" sz="3000" i="1" baseline="30000" dirty="0" smtClean="0">
                  <a:solidFill>
                    <a:schemeClr val="accent2"/>
                  </a:solidFill>
                  <a:latin typeface="Comic Sans MS" panose="030F0702030302020204" pitchFamily="66" charset="0"/>
                  <a:cs typeface="+mn-cs"/>
                </a:rPr>
                <a:t>2</a:t>
              </a:r>
              <a:r>
                <a:rPr lang="en-US" sz="3000" i="1" dirty="0" smtClean="0">
                  <a:solidFill>
                    <a:schemeClr val="accent2"/>
                  </a:solidFill>
                  <a:latin typeface="Comic Sans MS" panose="030F0702030302020204" pitchFamily="66" charset="0"/>
                  <a:cs typeface="+mn-cs"/>
                </a:rPr>
                <a:t> control room.</a:t>
              </a:r>
              <a:endParaRPr lang="fr-FR" altLang="fr-FR" sz="3000" i="1" dirty="0">
                <a:solidFill>
                  <a:schemeClr val="accent2"/>
                </a:solidFill>
                <a:latin typeface="Comic Sans MS" panose="030F0702030302020204" pitchFamily="66" charset="0"/>
                <a:cs typeface="+mn-cs"/>
              </a:endParaRPr>
            </a:p>
          </p:txBody>
        </p:sp>
        <p:pic>
          <p:nvPicPr>
            <p:cNvPr id="21" name="Picture 43" descr="\\phy-win-fs.fysik.uu.se\dfs\home6\kjelfran\My Documents\Freia\Presentationer\photos\WEPRI110f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365538" y="7100888"/>
              <a:ext cx="6511925"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5" descr="C:\Freia\Amici\drive-download-20170403T153113Z-001\IMG_20170403_16435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43063" y="7080250"/>
              <a:ext cx="270510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7" descr="C:\Freia\Amici\IMG_20170302_11583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06713" y="15257463"/>
              <a:ext cx="1738312"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9" descr="C:\Freia\Amici\IMG_20160311_09251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9688" y="16373475"/>
              <a:ext cx="1550987"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ZoneTexte 1"/>
            <p:cNvSpPr txBox="1">
              <a:spLocks noChangeArrowheads="1"/>
            </p:cNvSpPr>
            <p:nvPr/>
          </p:nvSpPr>
          <p:spPr bwMode="auto">
            <a:xfrm>
              <a:off x="7885113" y="10323513"/>
              <a:ext cx="684053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fr-FR" altLang="fr-FR" sz="4000" i="1" dirty="0" smtClean="0"/>
                <a:t>Bunkers</a:t>
              </a:r>
            </a:p>
            <a:p>
              <a:pPr>
                <a:spcAft>
                  <a:spcPts val="300"/>
                </a:spcAft>
                <a:defRPr/>
              </a:pPr>
              <a:r>
                <a:rPr lang="en-US" sz="3000" i="1" dirty="0" smtClean="0">
                  <a:solidFill>
                    <a:schemeClr val="accent2"/>
                  </a:solidFill>
                  <a:latin typeface="Comic Sans MS" panose="030F0702030302020204" pitchFamily="66" charset="0"/>
                  <a:cs typeface="+mn-cs"/>
                </a:rPr>
                <a:t>Three concrete bunkers for equipment producing ionizing radiation.</a:t>
              </a:r>
            </a:p>
            <a:p>
              <a:pPr>
                <a:spcAft>
                  <a:spcPts val="300"/>
                </a:spcAft>
                <a:defRPr/>
              </a:pPr>
              <a:r>
                <a:rPr lang="en-US" sz="3000" i="1" dirty="0" smtClean="0">
                  <a:solidFill>
                    <a:schemeClr val="accent2"/>
                  </a:solidFill>
                  <a:latin typeface="Comic Sans MS" panose="030F0702030302020204" pitchFamily="66" charset="0"/>
                  <a:cs typeface="+mn-cs"/>
                </a:rPr>
                <a:t>1 bunker, 10.4 m x 4.0 m x 4.8 m high, with </a:t>
              </a:r>
              <a:r>
                <a:rPr lang="en-US" sz="3000" i="1" dirty="0" smtClean="0">
                  <a:solidFill>
                    <a:schemeClr val="accent2"/>
                  </a:solidFill>
                  <a:latin typeface="Comic Sans MS" panose="030F0702030302020204" pitchFamily="66" charset="0"/>
                </a:rPr>
                <a:t>cryostat </a:t>
              </a:r>
              <a:endParaRPr lang="en-US" sz="3000" i="1" dirty="0" smtClean="0">
                <a:solidFill>
                  <a:schemeClr val="accent2"/>
                </a:solidFill>
                <a:latin typeface="Comic Sans MS" panose="030F0702030302020204" pitchFamily="66" charset="0"/>
                <a:cs typeface="+mn-cs"/>
              </a:endParaRPr>
            </a:p>
            <a:p>
              <a:pPr>
                <a:spcAft>
                  <a:spcPts val="300"/>
                </a:spcAft>
                <a:defRPr/>
              </a:pPr>
              <a:r>
                <a:rPr lang="en-US" sz="3000" i="1" dirty="0" smtClean="0">
                  <a:solidFill>
                    <a:schemeClr val="accent2"/>
                  </a:solidFill>
                  <a:latin typeface="Comic Sans MS" panose="030F0702030302020204" pitchFamily="66" charset="0"/>
                  <a:cs typeface="+mn-cs"/>
                </a:rPr>
                <a:t>2 bunkers, dimension 4.0 m x 2.8 m x 2.4 m high</a:t>
              </a:r>
            </a:p>
            <a:p>
              <a:pPr>
                <a:spcAft>
                  <a:spcPts val="300"/>
                </a:spcAft>
                <a:defRPr/>
              </a:pPr>
              <a:r>
                <a:rPr lang="en-US" sz="3000" i="1" dirty="0" smtClean="0">
                  <a:solidFill>
                    <a:schemeClr val="accent2"/>
                  </a:solidFill>
                  <a:latin typeface="Comic Sans MS" panose="030F0702030302020204" pitchFamily="66" charset="0"/>
                  <a:cs typeface="+mn-cs"/>
                </a:rPr>
                <a:t>Monitoring systems for ionizing radiation and oxygen deficiency</a:t>
              </a:r>
            </a:p>
          </p:txBody>
        </p:sp>
        <p:sp>
          <p:nvSpPr>
            <p:cNvPr id="26" name="ZoneTexte 1"/>
            <p:cNvSpPr txBox="1">
              <a:spLocks noChangeArrowheads="1"/>
            </p:cNvSpPr>
            <p:nvPr/>
          </p:nvSpPr>
          <p:spPr bwMode="auto">
            <a:xfrm>
              <a:off x="7596188" y="15435263"/>
              <a:ext cx="6842125"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en-US" altLang="fr-FR" sz="4000" i="1" dirty="0" smtClean="0"/>
                <a:t>Radiation Safety</a:t>
              </a:r>
            </a:p>
            <a:p>
              <a:pPr>
                <a:spcAft>
                  <a:spcPts val="300"/>
                </a:spcAft>
                <a:defRPr/>
              </a:pPr>
              <a:r>
                <a:rPr lang="en-US" sz="3000" i="1" dirty="0" smtClean="0">
                  <a:solidFill>
                    <a:schemeClr val="accent2"/>
                  </a:solidFill>
                  <a:latin typeface="Comic Sans MS" panose="030F0702030302020204" pitchFamily="66" charset="0"/>
                  <a:cs typeface="+mn-cs"/>
                </a:rPr>
                <a:t>Interlock system prevents entry into the experimental bunker</a:t>
              </a:r>
            </a:p>
            <a:p>
              <a:pPr>
                <a:spcAft>
                  <a:spcPts val="300"/>
                </a:spcAft>
                <a:defRPr/>
              </a:pPr>
              <a:endParaRPr lang="en-US" sz="3000" i="1" dirty="0" smtClean="0">
                <a:solidFill>
                  <a:schemeClr val="accent2"/>
                </a:solidFill>
                <a:latin typeface="Comic Sans MS" panose="030F0702030302020204" pitchFamily="66" charset="0"/>
                <a:cs typeface="+mn-cs"/>
              </a:endParaRPr>
            </a:p>
            <a:p>
              <a:pPr>
                <a:spcAft>
                  <a:spcPts val="300"/>
                </a:spcAft>
                <a:defRPr/>
              </a:pPr>
              <a:r>
                <a:rPr lang="en-US" sz="3000" i="1" dirty="0" smtClean="0">
                  <a:solidFill>
                    <a:schemeClr val="accent2"/>
                  </a:solidFill>
                  <a:latin typeface="Comic Sans MS" panose="030F0702030302020204" pitchFamily="66" charset="0"/>
                  <a:cs typeface="+mn-cs"/>
                </a:rPr>
                <a:t>Area monitoring detectors outside and inside the bunker</a:t>
              </a:r>
            </a:p>
          </p:txBody>
        </p:sp>
        <p:sp>
          <p:nvSpPr>
            <p:cNvPr id="27" name="ZoneTexte 1"/>
            <p:cNvSpPr txBox="1">
              <a:spLocks noChangeArrowheads="1"/>
            </p:cNvSpPr>
            <p:nvPr/>
          </p:nvSpPr>
          <p:spPr bwMode="auto">
            <a:xfrm>
              <a:off x="23366413" y="7100888"/>
              <a:ext cx="59801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en-US" sz="4000" i="1" dirty="0" smtClean="0"/>
                <a:t>Cryogen</a:t>
              </a:r>
              <a:r>
                <a:rPr lang="sv-SE" sz="4000" i="1" dirty="0" smtClean="0"/>
                <a:t> Distribution</a:t>
              </a:r>
              <a:endParaRPr lang="en-US" sz="4000" i="1" dirty="0" smtClean="0"/>
            </a:p>
            <a:p>
              <a:pPr>
                <a:spcAft>
                  <a:spcPts val="300"/>
                </a:spcAft>
                <a:defRPr/>
              </a:pPr>
              <a:r>
                <a:rPr lang="en-US" altLang="fr-FR" sz="3000" i="1" dirty="0" smtClean="0">
                  <a:solidFill>
                    <a:schemeClr val="accent2"/>
                  </a:solidFill>
                  <a:latin typeface="Comic Sans MS" panose="030F0702030302020204" pitchFamily="66" charset="0"/>
                  <a:cs typeface="+mn-cs"/>
                </a:rPr>
                <a:t>The cryogenic facility produces and distributes liquid helium </a:t>
              </a:r>
              <a:r>
                <a:rPr lang="en-US" altLang="fr-FR" sz="3000" i="1" smtClean="0">
                  <a:solidFill>
                    <a:schemeClr val="accent2"/>
                  </a:solidFill>
                  <a:latin typeface="Comic Sans MS" panose="030F0702030302020204" pitchFamily="66" charset="0"/>
                  <a:cs typeface="+mn-cs"/>
                </a:rPr>
                <a:t>and provides </a:t>
              </a:r>
              <a:r>
                <a:rPr lang="en-US" altLang="fr-FR" sz="3000" i="1" dirty="0" smtClean="0">
                  <a:solidFill>
                    <a:schemeClr val="accent2"/>
                  </a:solidFill>
                  <a:latin typeface="Comic Sans MS" panose="030F0702030302020204" pitchFamily="66" charset="0"/>
                  <a:cs typeface="+mn-cs"/>
                </a:rPr>
                <a:t>liquid nitrogen to the </a:t>
              </a:r>
              <a:r>
                <a:rPr lang="en-US" altLang="fr-FR" sz="3000" i="1" dirty="0" smtClean="0">
                  <a:solidFill>
                    <a:schemeClr val="accent2"/>
                  </a:solidFill>
                  <a:latin typeface="Comic Sans MS" panose="030F0702030302020204" pitchFamily="66" charset="0"/>
                </a:rPr>
                <a:t>test cryostats in the FREIA Laboratory</a:t>
              </a:r>
              <a:endParaRPr lang="fr-FR" altLang="fr-FR" sz="3000" i="1" dirty="0" smtClean="0">
                <a:solidFill>
                  <a:schemeClr val="accent2"/>
                </a:solidFill>
                <a:latin typeface="Comic Sans MS" panose="030F0702030302020204" pitchFamily="66" charset="0"/>
              </a:endParaRPr>
            </a:p>
            <a:p>
              <a:pPr>
                <a:spcAft>
                  <a:spcPts val="300"/>
                </a:spcAft>
                <a:defRPr/>
              </a:pPr>
              <a:r>
                <a:rPr lang="en-US" altLang="fr-FR" sz="3000" i="1" dirty="0" smtClean="0">
                  <a:solidFill>
                    <a:schemeClr val="accent2"/>
                  </a:solidFill>
                  <a:latin typeface="Comic Sans MS" panose="030F0702030302020204" pitchFamily="66" charset="0"/>
                  <a:cs typeface="+mn-cs"/>
                </a:rPr>
                <a:t>In addition it provides these cryogens  </a:t>
              </a:r>
              <a:r>
                <a:rPr lang="en-US" sz="3000" i="1" dirty="0" smtClean="0">
                  <a:solidFill>
                    <a:schemeClr val="accent2"/>
                  </a:solidFill>
                  <a:latin typeface="Comic Sans MS" panose="030F0702030302020204" pitchFamily="66" charset="0"/>
                  <a:cs typeface="+mn-cs"/>
                </a:rPr>
                <a:t>to all other research departments at the University</a:t>
              </a:r>
              <a:r>
                <a:rPr lang="en-US" sz="3200" dirty="0" smtClean="0"/>
                <a:t>.</a:t>
              </a:r>
              <a:endParaRPr lang="fr-FR" altLang="fr-FR" sz="3000" i="1" dirty="0" smtClean="0">
                <a:solidFill>
                  <a:schemeClr val="accent2"/>
                </a:solidFill>
                <a:latin typeface="Comic Sans MS" panose="030F0702030302020204" pitchFamily="66" charset="0"/>
                <a:cs typeface="+mn-cs"/>
              </a:endParaRPr>
            </a:p>
          </p:txBody>
        </p:sp>
      </p:grpSp>
      <p:grpSp>
        <p:nvGrpSpPr>
          <p:cNvPr id="28" name="Group 27"/>
          <p:cNvGrpSpPr/>
          <p:nvPr/>
        </p:nvGrpSpPr>
        <p:grpSpPr>
          <a:xfrm>
            <a:off x="18827750" y="222138"/>
            <a:ext cx="29124275" cy="18910300"/>
            <a:chOff x="733425" y="215900"/>
            <a:chExt cx="29124275" cy="18910300"/>
          </a:xfrm>
        </p:grpSpPr>
        <p:sp>
          <p:nvSpPr>
            <p:cNvPr id="29" name="AutoShape 94"/>
            <p:cNvSpPr>
              <a:spLocks noChangeArrowheads="1"/>
            </p:cNvSpPr>
            <p:nvPr/>
          </p:nvSpPr>
          <p:spPr bwMode="auto">
            <a:xfrm>
              <a:off x="788988" y="6294438"/>
              <a:ext cx="14162087" cy="12831762"/>
            </a:xfrm>
            <a:prstGeom prst="roundRect">
              <a:avLst>
                <a:gd name="adj" fmla="val 10713"/>
              </a:avLst>
            </a:prstGeom>
            <a:noFill/>
            <a:ln w="19050">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en-US" altLang="fr-FR" sz="8200" dirty="0" smtClean="0">
                <a:cs typeface="+mn-cs"/>
              </a:endParaRPr>
            </a:p>
          </p:txBody>
        </p:sp>
        <p:sp>
          <p:nvSpPr>
            <p:cNvPr id="30" name="AutoShape 96"/>
            <p:cNvSpPr>
              <a:spLocks noChangeArrowheads="1"/>
            </p:cNvSpPr>
            <p:nvPr/>
          </p:nvSpPr>
          <p:spPr bwMode="auto">
            <a:xfrm>
              <a:off x="733425" y="5373688"/>
              <a:ext cx="14217650" cy="1109662"/>
            </a:xfrm>
            <a:prstGeom prst="roundRect">
              <a:avLst>
                <a:gd name="adj" fmla="val 36199"/>
              </a:avLst>
            </a:prstGeom>
            <a:gradFill rotWithShape="0">
              <a:gsLst>
                <a:gs pos="75000">
                  <a:srgbClr val="A9B2D8"/>
                </a:gs>
                <a:gs pos="0">
                  <a:srgbClr val="CFD5EF"/>
                </a:gs>
                <a:gs pos="100000">
                  <a:srgbClr val="838BAF"/>
                </a:gs>
                <a:gs pos="100000">
                  <a:srgbClr val="96AB94"/>
                </a:gs>
              </a:gsLst>
              <a:lin ang="5400000" scaled="0"/>
            </a:gradFill>
            <a:ln w="9525">
              <a:solidFill>
                <a:schemeClr val="bg2">
                  <a:lumMod val="75000"/>
                </a:schemeClr>
              </a:solidFill>
              <a:round/>
              <a:headEnd/>
              <a:tailEnd/>
            </a:ln>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fr-FR" altLang="fr-FR" sz="8200" dirty="0" smtClean="0">
                <a:cs typeface="+mn-cs"/>
              </a:endParaRPr>
            </a:p>
          </p:txBody>
        </p:sp>
        <p:sp>
          <p:nvSpPr>
            <p:cNvPr id="31" name="AutoShape 94"/>
            <p:cNvSpPr>
              <a:spLocks noChangeArrowheads="1"/>
            </p:cNvSpPr>
            <p:nvPr/>
          </p:nvSpPr>
          <p:spPr bwMode="auto">
            <a:xfrm>
              <a:off x="15567025" y="6272213"/>
              <a:ext cx="14152563" cy="12061825"/>
            </a:xfrm>
            <a:prstGeom prst="roundRect">
              <a:avLst>
                <a:gd name="adj" fmla="val 10713"/>
              </a:avLst>
            </a:prstGeom>
            <a:noFill/>
            <a:ln w="19050">
              <a:solidFill>
                <a:schemeClr val="bg2">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en-US" altLang="fr-FR" sz="8200" dirty="0" smtClean="0">
                <a:cs typeface="+mn-cs"/>
              </a:endParaRPr>
            </a:p>
          </p:txBody>
        </p:sp>
        <p:sp>
          <p:nvSpPr>
            <p:cNvPr id="32" name="AutoShape 96"/>
            <p:cNvSpPr>
              <a:spLocks noChangeArrowheads="1"/>
            </p:cNvSpPr>
            <p:nvPr/>
          </p:nvSpPr>
          <p:spPr bwMode="auto">
            <a:xfrm>
              <a:off x="15638463" y="5445125"/>
              <a:ext cx="14219237" cy="1147763"/>
            </a:xfrm>
            <a:prstGeom prst="roundRect">
              <a:avLst>
                <a:gd name="adj" fmla="val 36199"/>
              </a:avLst>
            </a:prstGeom>
            <a:gradFill rotWithShape="0">
              <a:gsLst>
                <a:gs pos="75000">
                  <a:srgbClr val="A9B2D8"/>
                </a:gs>
                <a:gs pos="0">
                  <a:srgbClr val="CFD5EF"/>
                </a:gs>
                <a:gs pos="100000">
                  <a:srgbClr val="838BAF"/>
                </a:gs>
                <a:gs pos="100000">
                  <a:srgbClr val="96AB94"/>
                </a:gs>
              </a:gsLst>
              <a:lin ang="5400000" scaled="0"/>
            </a:gradFill>
            <a:ln w="9525">
              <a:solidFill>
                <a:schemeClr val="bg2">
                  <a:lumMod val="75000"/>
                </a:schemeClr>
              </a:solidFill>
              <a:round/>
              <a:headEnd/>
              <a:tailEnd/>
            </a:ln>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en-US" altLang="fr-FR" sz="8200" dirty="0" smtClean="0">
                <a:cs typeface="+mn-cs"/>
              </a:endParaRPr>
            </a:p>
          </p:txBody>
        </p:sp>
        <p:sp>
          <p:nvSpPr>
            <p:cNvPr id="33" name="Rectangle 6"/>
            <p:cNvSpPr>
              <a:spLocks noChangeArrowheads="1"/>
            </p:cNvSpPr>
            <p:nvPr/>
          </p:nvSpPr>
          <p:spPr bwMode="auto">
            <a:xfrm>
              <a:off x="15948025" y="5618163"/>
              <a:ext cx="137175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156075">
                <a:spcBef>
                  <a:spcPct val="20000"/>
                </a:spcBef>
                <a:buChar char="•"/>
                <a:defRPr sz="14500">
                  <a:solidFill>
                    <a:schemeClr val="tx1"/>
                  </a:solidFill>
                  <a:latin typeface="Arial" panose="020B0604020202020204" pitchFamily="34" charset="0"/>
                </a:defRPr>
              </a:lvl1pPr>
              <a:lvl2pPr marL="742950" indent="-285750" defTabSz="4156075">
                <a:spcBef>
                  <a:spcPct val="20000"/>
                </a:spcBef>
                <a:buChar char="–"/>
                <a:defRPr sz="12700">
                  <a:solidFill>
                    <a:schemeClr val="tx1"/>
                  </a:solidFill>
                  <a:latin typeface="Arial" panose="020B0604020202020204" pitchFamily="34" charset="0"/>
                </a:defRPr>
              </a:lvl2pPr>
              <a:lvl3pPr marL="1143000" indent="-228600" defTabSz="4156075">
                <a:spcBef>
                  <a:spcPct val="20000"/>
                </a:spcBef>
                <a:buChar char="•"/>
                <a:defRPr sz="10900">
                  <a:solidFill>
                    <a:schemeClr val="tx1"/>
                  </a:solidFill>
                  <a:latin typeface="Arial" panose="020B0604020202020204" pitchFamily="34" charset="0"/>
                </a:defRPr>
              </a:lvl3pPr>
              <a:lvl4pPr marL="1600200" indent="-228600" defTabSz="4156075">
                <a:spcBef>
                  <a:spcPct val="20000"/>
                </a:spcBef>
                <a:buChar char="–"/>
                <a:defRPr sz="9100">
                  <a:solidFill>
                    <a:schemeClr val="tx1"/>
                  </a:solidFill>
                  <a:latin typeface="Arial" panose="020B0604020202020204" pitchFamily="34" charset="0"/>
                </a:defRPr>
              </a:lvl4pPr>
              <a:lvl5pPr marL="2057400" indent="-228600" defTabSz="4156075">
                <a:spcBef>
                  <a:spcPct val="20000"/>
                </a:spcBef>
                <a:buChar char="»"/>
                <a:defRPr sz="9100">
                  <a:solidFill>
                    <a:schemeClr val="tx1"/>
                  </a:solidFill>
                  <a:latin typeface="Arial" panose="020B0604020202020204" pitchFamily="34" charset="0"/>
                </a:defRPr>
              </a:lvl5pPr>
              <a:lvl6pPr marL="2514600" indent="-228600" defTabSz="4156075" eaLnBrk="0" fontAlgn="base" hangingPunct="0">
                <a:spcBef>
                  <a:spcPct val="20000"/>
                </a:spcBef>
                <a:spcAft>
                  <a:spcPct val="0"/>
                </a:spcAft>
                <a:buChar char="»"/>
                <a:defRPr sz="9100">
                  <a:solidFill>
                    <a:schemeClr val="tx1"/>
                  </a:solidFill>
                  <a:latin typeface="Arial" panose="020B0604020202020204" pitchFamily="34" charset="0"/>
                </a:defRPr>
              </a:lvl6pPr>
              <a:lvl7pPr marL="2971800" indent="-228600" defTabSz="4156075" eaLnBrk="0" fontAlgn="base" hangingPunct="0">
                <a:spcBef>
                  <a:spcPct val="20000"/>
                </a:spcBef>
                <a:spcAft>
                  <a:spcPct val="0"/>
                </a:spcAft>
                <a:buChar char="»"/>
                <a:defRPr sz="9100">
                  <a:solidFill>
                    <a:schemeClr val="tx1"/>
                  </a:solidFill>
                  <a:latin typeface="Arial" panose="020B0604020202020204" pitchFamily="34" charset="0"/>
                </a:defRPr>
              </a:lvl7pPr>
              <a:lvl8pPr marL="3429000" indent="-228600" defTabSz="4156075" eaLnBrk="0" fontAlgn="base" hangingPunct="0">
                <a:spcBef>
                  <a:spcPct val="20000"/>
                </a:spcBef>
                <a:spcAft>
                  <a:spcPct val="0"/>
                </a:spcAft>
                <a:buChar char="»"/>
                <a:defRPr sz="9100">
                  <a:solidFill>
                    <a:schemeClr val="tx1"/>
                  </a:solidFill>
                  <a:latin typeface="Arial" panose="020B0604020202020204" pitchFamily="34" charset="0"/>
                </a:defRPr>
              </a:lvl8pPr>
              <a:lvl9pPr marL="3886200" indent="-228600" defTabSz="4156075" eaLnBrk="0" fontAlgn="base" hangingPunct="0">
                <a:spcBef>
                  <a:spcPct val="20000"/>
                </a:spcBef>
                <a:spcAft>
                  <a:spcPct val="0"/>
                </a:spcAft>
                <a:buChar char="»"/>
                <a:defRPr sz="9100">
                  <a:solidFill>
                    <a:schemeClr val="tx1"/>
                  </a:solidFill>
                  <a:latin typeface="Arial" panose="020B0604020202020204" pitchFamily="34" charset="0"/>
                </a:defRPr>
              </a:lvl9pPr>
            </a:lstStyle>
            <a:p>
              <a:pPr algn="ctr" eaLnBrk="1" hangingPunct="1">
                <a:spcBef>
                  <a:spcPct val="50000"/>
                </a:spcBef>
                <a:spcAft>
                  <a:spcPts val="300"/>
                </a:spcAft>
                <a:buFontTx/>
                <a:buNone/>
              </a:pPr>
              <a:r>
                <a:rPr lang="en-US" altLang="fr-FR" sz="4800" b="1">
                  <a:latin typeface="Comic Sans MS" panose="030F0702030302020204" pitchFamily="66" charset="0"/>
                </a:rPr>
                <a:t>Cryo Plant</a:t>
              </a:r>
            </a:p>
          </p:txBody>
        </p:sp>
        <p:sp>
          <p:nvSpPr>
            <p:cNvPr id="34" name="AutoShape 96"/>
            <p:cNvSpPr>
              <a:spLocks noChangeArrowheads="1"/>
            </p:cNvSpPr>
            <p:nvPr/>
          </p:nvSpPr>
          <p:spPr bwMode="auto">
            <a:xfrm>
              <a:off x="15127287" y="16323468"/>
              <a:ext cx="14219238" cy="1355725"/>
            </a:xfrm>
            <a:prstGeom prst="roundRect">
              <a:avLst>
                <a:gd name="adj" fmla="val 36199"/>
              </a:avLst>
            </a:prstGeom>
            <a:gradFill rotWithShape="0">
              <a:gsLst>
                <a:gs pos="75000">
                  <a:srgbClr val="A9B2D8"/>
                </a:gs>
                <a:gs pos="0">
                  <a:srgbClr val="CFD5EF"/>
                </a:gs>
                <a:gs pos="100000">
                  <a:srgbClr val="838BAF"/>
                </a:gs>
                <a:gs pos="100000">
                  <a:srgbClr val="96AB94"/>
                </a:gs>
              </a:gsLst>
              <a:lin ang="5400000" scaled="0"/>
            </a:gradFill>
            <a:ln w="9525">
              <a:solidFill>
                <a:schemeClr val="bg2">
                  <a:lumMod val="75000"/>
                </a:schemeClr>
              </a:solidFill>
              <a:round/>
              <a:headEnd/>
              <a:tailEnd/>
            </a:ln>
          </p:spPr>
          <p:txBody>
            <a:bodyPr wrap="none" anchor="ctr"/>
            <a:lstStyle>
              <a:lvl1pPr eaLnBrk="0" hangingPunct="0">
                <a:spcBef>
                  <a:spcPct val="20000"/>
                </a:spcBef>
                <a:buChar char="•"/>
                <a:defRPr sz="14500">
                  <a:solidFill>
                    <a:schemeClr val="tx1"/>
                  </a:solidFill>
                  <a:latin typeface="Arial" charset="0"/>
                </a:defRPr>
              </a:lvl1pPr>
              <a:lvl2pPr marL="742950" indent="-285750" eaLnBrk="0" hangingPunct="0">
                <a:spcBef>
                  <a:spcPct val="20000"/>
                </a:spcBef>
                <a:buChar char="–"/>
                <a:defRPr sz="12700">
                  <a:solidFill>
                    <a:schemeClr val="tx1"/>
                  </a:solidFill>
                  <a:latin typeface="Arial" charset="0"/>
                </a:defRPr>
              </a:lvl2pPr>
              <a:lvl3pPr marL="1143000" indent="-228600" eaLnBrk="0" hangingPunct="0">
                <a:spcBef>
                  <a:spcPct val="20000"/>
                </a:spcBef>
                <a:buChar char="•"/>
                <a:defRPr sz="10900">
                  <a:solidFill>
                    <a:schemeClr val="tx1"/>
                  </a:solidFill>
                  <a:latin typeface="Arial" charset="0"/>
                </a:defRPr>
              </a:lvl3pPr>
              <a:lvl4pPr marL="1600200" indent="-228600" eaLnBrk="0" hangingPunct="0">
                <a:spcBef>
                  <a:spcPct val="20000"/>
                </a:spcBef>
                <a:buChar char="–"/>
                <a:defRPr sz="9100">
                  <a:solidFill>
                    <a:schemeClr val="tx1"/>
                  </a:solidFill>
                  <a:latin typeface="Arial" charset="0"/>
                </a:defRPr>
              </a:lvl4pPr>
              <a:lvl5pPr marL="2057400" indent="-228600" eaLnBrk="0" hangingPunct="0">
                <a:spcBef>
                  <a:spcPct val="20000"/>
                </a:spcBef>
                <a:buChar char="»"/>
                <a:defRPr sz="9100">
                  <a:solidFill>
                    <a:schemeClr val="tx1"/>
                  </a:solidFill>
                  <a:latin typeface="Arial" charset="0"/>
                </a:defRPr>
              </a:lvl5pPr>
              <a:lvl6pPr marL="2514600" indent="-228600" eaLnBrk="0" fontAlgn="base" hangingPunct="0">
                <a:spcBef>
                  <a:spcPct val="20000"/>
                </a:spcBef>
                <a:spcAft>
                  <a:spcPct val="0"/>
                </a:spcAft>
                <a:buChar char="»"/>
                <a:defRPr sz="9100">
                  <a:solidFill>
                    <a:schemeClr val="tx1"/>
                  </a:solidFill>
                  <a:latin typeface="Arial" charset="0"/>
                </a:defRPr>
              </a:lvl6pPr>
              <a:lvl7pPr marL="2971800" indent="-228600" eaLnBrk="0" fontAlgn="base" hangingPunct="0">
                <a:spcBef>
                  <a:spcPct val="20000"/>
                </a:spcBef>
                <a:spcAft>
                  <a:spcPct val="0"/>
                </a:spcAft>
                <a:buChar char="»"/>
                <a:defRPr sz="9100">
                  <a:solidFill>
                    <a:schemeClr val="tx1"/>
                  </a:solidFill>
                  <a:latin typeface="Arial" charset="0"/>
                </a:defRPr>
              </a:lvl7pPr>
              <a:lvl8pPr marL="3429000" indent="-228600" eaLnBrk="0" fontAlgn="base" hangingPunct="0">
                <a:spcBef>
                  <a:spcPct val="20000"/>
                </a:spcBef>
                <a:spcAft>
                  <a:spcPct val="0"/>
                </a:spcAft>
                <a:buChar char="»"/>
                <a:defRPr sz="9100">
                  <a:solidFill>
                    <a:schemeClr val="tx1"/>
                  </a:solidFill>
                  <a:latin typeface="Arial" charset="0"/>
                </a:defRPr>
              </a:lvl8pPr>
              <a:lvl9pPr marL="3886200" indent="-228600" eaLnBrk="0" fontAlgn="base" hangingPunct="0">
                <a:spcBef>
                  <a:spcPct val="20000"/>
                </a:spcBef>
                <a:spcAft>
                  <a:spcPct val="0"/>
                </a:spcAft>
                <a:buChar char="»"/>
                <a:defRPr sz="9100">
                  <a:solidFill>
                    <a:schemeClr val="tx1"/>
                  </a:solidFill>
                  <a:latin typeface="Arial" charset="0"/>
                </a:defRPr>
              </a:lvl9pPr>
            </a:lstStyle>
            <a:p>
              <a:pPr eaLnBrk="1" hangingPunct="1">
                <a:spcBef>
                  <a:spcPct val="0"/>
                </a:spcBef>
                <a:spcAft>
                  <a:spcPts val="300"/>
                </a:spcAft>
                <a:buFontTx/>
                <a:buNone/>
                <a:defRPr/>
              </a:pPr>
              <a:endParaRPr lang="en-US" altLang="fr-FR" sz="8200" dirty="0" smtClean="0">
                <a:cs typeface="+mn-cs"/>
              </a:endParaRPr>
            </a:p>
          </p:txBody>
        </p:sp>
        <p:sp>
          <p:nvSpPr>
            <p:cNvPr id="35" name="Rectangle 1"/>
            <p:cNvSpPr>
              <a:spLocks noChangeArrowheads="1"/>
            </p:cNvSpPr>
            <p:nvPr/>
          </p:nvSpPr>
          <p:spPr bwMode="auto">
            <a:xfrm>
              <a:off x="2322513" y="2303463"/>
              <a:ext cx="268763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panose="020B0604020202020204" pitchFamily="34" charset="0"/>
                  <a:cs typeface="Arial" panose="020B0604020202020204" pitchFamily="34" charset="0"/>
                </a:defRPr>
              </a:lvl1pPr>
              <a:lvl2pPr marL="742950" indent="-285750">
                <a:defRPr sz="8200">
                  <a:solidFill>
                    <a:schemeClr val="tx1"/>
                  </a:solidFill>
                  <a:latin typeface="Arial" panose="020B0604020202020204" pitchFamily="34" charset="0"/>
                  <a:cs typeface="Arial" panose="020B0604020202020204" pitchFamily="34" charset="0"/>
                </a:defRPr>
              </a:lvl2pPr>
              <a:lvl3pPr marL="1143000" indent="-228600">
                <a:defRPr sz="8200">
                  <a:solidFill>
                    <a:schemeClr val="tx1"/>
                  </a:solidFill>
                  <a:latin typeface="Arial" panose="020B0604020202020204" pitchFamily="34" charset="0"/>
                  <a:cs typeface="Arial" panose="020B0604020202020204" pitchFamily="34" charset="0"/>
                </a:defRPr>
              </a:lvl3pPr>
              <a:lvl4pPr marL="1600200" indent="-228600">
                <a:defRPr sz="8200">
                  <a:solidFill>
                    <a:schemeClr val="tx1"/>
                  </a:solidFill>
                  <a:latin typeface="Arial" panose="020B0604020202020204" pitchFamily="34" charset="0"/>
                  <a:cs typeface="Arial" panose="020B0604020202020204" pitchFamily="34" charset="0"/>
                </a:defRPr>
              </a:lvl4pPr>
              <a:lvl5pPr marL="2057400" indent="-228600">
                <a:defRPr sz="8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8200">
                  <a:solidFill>
                    <a:schemeClr val="tx1"/>
                  </a:solidFill>
                  <a:latin typeface="Arial" panose="020B0604020202020204" pitchFamily="34" charset="0"/>
                  <a:cs typeface="Arial" panose="020B0604020202020204" pitchFamily="34" charset="0"/>
                </a:defRPr>
              </a:lvl9pPr>
            </a:lstStyle>
            <a:p>
              <a:pPr algn="just">
                <a:spcAft>
                  <a:spcPts val="300"/>
                </a:spcAft>
              </a:pPr>
              <a:r>
                <a:rPr lang="en-GB" altLang="de-DE" sz="4000">
                  <a:latin typeface="Comic Sans MS" panose="030F0702030302020204" pitchFamily="66" charset="0"/>
                </a:rPr>
                <a:t>FREIA stands for "Facility for Research Instrumentation and Accelerator Development". The FREIA Laboratory was established in 2011 within the department of Physics and Astronomy at Uppsala University,</a:t>
              </a:r>
              <a:r>
                <a:rPr lang="en-US" altLang="de-DE" sz="4000">
                  <a:latin typeface="Comic Sans MS" panose="030F0702030302020204" pitchFamily="66" charset="0"/>
                </a:rPr>
                <a:t> to develop and test new particle accelerator and detector instrumentation.</a:t>
              </a:r>
              <a:r>
                <a:rPr lang="en-GB" altLang="de-DE" sz="4000">
                  <a:latin typeface="Comic Sans MS" panose="030F0702030302020204" pitchFamily="66" charset="0"/>
                </a:rPr>
                <a:t> Freia is located at the Ångström Laboratory campus and was inaugurated in 2013. </a:t>
              </a:r>
              <a:endParaRPr lang="fr-FR" altLang="fr-FR" sz="4000">
                <a:latin typeface="Comic Sans MS" panose="030F0702030302020204" pitchFamily="66" charset="0"/>
              </a:endParaRPr>
            </a:p>
          </p:txBody>
        </p:sp>
        <p:pic>
          <p:nvPicPr>
            <p:cNvPr id="36" name="Picture 1"/>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5958800" y="411163"/>
              <a:ext cx="36036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0475" y="10720388"/>
              <a:ext cx="6310313" cy="412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0" descr="http://www.logotypes101.com/logos/537/D3E02CED5F6951308069419061F69086/Uppsala_Universitet.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23785513" y="215900"/>
              <a:ext cx="1957387"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ZoneTexte 1"/>
            <p:cNvSpPr txBox="1">
              <a:spLocks noChangeArrowheads="1"/>
            </p:cNvSpPr>
            <p:nvPr/>
          </p:nvSpPr>
          <p:spPr bwMode="auto">
            <a:xfrm>
              <a:off x="16333788" y="12341225"/>
              <a:ext cx="12906375"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en-US" sz="4000" i="1" dirty="0" smtClean="0"/>
                <a:t>Helium Liquefier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Helium liquefier 140 l/h at 1.15 bar.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Liquid helium storage </a:t>
              </a:r>
              <a:r>
                <a:rPr lang="en-US" sz="3000" i="1" dirty="0" err="1" smtClean="0">
                  <a:solidFill>
                    <a:schemeClr val="accent2"/>
                  </a:solidFill>
                  <a:latin typeface="Comic Sans MS" panose="030F0702030302020204" pitchFamily="66" charset="0"/>
                  <a:cs typeface="+mn-cs"/>
                </a:rPr>
                <a:t>dewar</a:t>
              </a:r>
              <a:r>
                <a:rPr lang="en-US" sz="3000" i="1" dirty="0" smtClean="0">
                  <a:solidFill>
                    <a:schemeClr val="accent2"/>
                  </a:solidFill>
                  <a:latin typeface="Comic Sans MS" panose="030F0702030302020204" pitchFamily="66" charset="0"/>
                  <a:cs typeface="+mn-cs"/>
                </a:rPr>
                <a:t> 2’000 l.</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Liquid nitrogen storage </a:t>
              </a:r>
              <a:r>
                <a:rPr lang="en-US" sz="3000" i="1" dirty="0" err="1" smtClean="0">
                  <a:solidFill>
                    <a:schemeClr val="accent2"/>
                  </a:solidFill>
                  <a:latin typeface="Comic Sans MS" panose="030F0702030302020204" pitchFamily="66" charset="0"/>
                  <a:cs typeface="+mn-cs"/>
                </a:rPr>
                <a:t>dewar</a:t>
              </a:r>
              <a:r>
                <a:rPr lang="en-US" sz="3000" i="1" dirty="0" smtClean="0">
                  <a:solidFill>
                    <a:schemeClr val="accent2"/>
                  </a:solidFill>
                  <a:latin typeface="Comic Sans MS" panose="030F0702030302020204" pitchFamily="66" charset="0"/>
                  <a:cs typeface="+mn-cs"/>
                </a:rPr>
                <a:t> 20’000 l at 3 bar.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High pressure helium gas storage, 11 m</a:t>
              </a:r>
              <a:r>
                <a:rPr lang="en-US" sz="3000" i="1" baseline="30000" dirty="0" smtClean="0">
                  <a:solidFill>
                    <a:schemeClr val="accent2"/>
                  </a:solidFill>
                  <a:latin typeface="Comic Sans MS" panose="030F0702030302020204" pitchFamily="66" charset="0"/>
                  <a:cs typeface="+mn-cs"/>
                </a:rPr>
                <a:t>3</a:t>
              </a:r>
              <a:r>
                <a:rPr lang="en-US" sz="3000" i="1" dirty="0" smtClean="0">
                  <a:solidFill>
                    <a:schemeClr val="accent2"/>
                  </a:solidFill>
                  <a:latin typeface="Comic Sans MS" panose="030F0702030302020204" pitchFamily="66" charset="0"/>
                  <a:cs typeface="+mn-cs"/>
                </a:rPr>
                <a:t> at 200 bar.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High pressure helium gas recovery compressor station, 75 m</a:t>
              </a:r>
              <a:r>
                <a:rPr lang="en-US" sz="3000" i="1" baseline="30000" dirty="0" smtClean="0">
                  <a:solidFill>
                    <a:schemeClr val="accent2"/>
                  </a:solidFill>
                  <a:latin typeface="Comic Sans MS" panose="030F0702030302020204" pitchFamily="66" charset="0"/>
                  <a:cs typeface="+mn-cs"/>
                </a:rPr>
                <a:t>3</a:t>
              </a:r>
              <a:r>
                <a:rPr lang="en-US" sz="3000" i="1" dirty="0" smtClean="0">
                  <a:solidFill>
                    <a:schemeClr val="accent2"/>
                  </a:solidFill>
                  <a:latin typeface="Comic Sans MS" panose="030F0702030302020204" pitchFamily="66" charset="0"/>
                  <a:cs typeface="+mn-cs"/>
                </a:rPr>
                <a:t>/h at 200 bar.</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Impure helium recovery gas storage balloon 100 m</a:t>
              </a:r>
              <a:r>
                <a:rPr lang="en-US" sz="3000" i="1" baseline="30000" dirty="0" smtClean="0">
                  <a:solidFill>
                    <a:schemeClr val="accent2"/>
                  </a:solidFill>
                  <a:latin typeface="Comic Sans MS" panose="030F0702030302020204" pitchFamily="66" charset="0"/>
                  <a:cs typeface="+mn-cs"/>
                </a:rPr>
                <a:t>3</a:t>
              </a:r>
              <a:r>
                <a:rPr lang="en-US" sz="3000" i="1" dirty="0" smtClean="0">
                  <a:solidFill>
                    <a:schemeClr val="accent2"/>
                  </a:solidFill>
                  <a:latin typeface="Comic Sans MS" panose="030F0702030302020204" pitchFamily="66" charset="0"/>
                  <a:cs typeface="+mn-cs"/>
                </a:rPr>
                <a:t>.</a:t>
              </a:r>
            </a:p>
            <a:p>
              <a:pPr marL="457200" indent="-457200">
                <a:spcAft>
                  <a:spcPts val="300"/>
                </a:spcAft>
                <a:buFont typeface="Arial" panose="020B0604020202020204" pitchFamily="34" charset="0"/>
                <a:buChar char="•"/>
                <a:defRPr/>
              </a:pPr>
              <a:r>
                <a:rPr lang="en-US" sz="3000" i="1" dirty="0" smtClean="0">
                  <a:solidFill>
                    <a:schemeClr val="accent2"/>
                  </a:solidFill>
                  <a:latin typeface="Comic Sans MS" panose="030F0702030302020204" pitchFamily="66" charset="0"/>
                  <a:cs typeface="+mn-cs"/>
                </a:rPr>
                <a:t>Helium gas sub-atmospheric pumping system, 3 g/s at 10 mbar</a:t>
              </a:r>
            </a:p>
            <a:p>
              <a:pPr>
                <a:spcAft>
                  <a:spcPts val="300"/>
                </a:spcAft>
                <a:defRPr/>
              </a:pPr>
              <a:endParaRPr lang="fr-FR" altLang="fr-FR" sz="3000" i="1" dirty="0" smtClean="0">
                <a:solidFill>
                  <a:schemeClr val="accent2"/>
                </a:solidFill>
                <a:latin typeface="Comic Sans MS" panose="030F0702030302020204" pitchFamily="66" charset="0"/>
                <a:cs typeface="+mn-cs"/>
              </a:endParaRPr>
            </a:p>
          </p:txBody>
        </p:sp>
        <p:sp>
          <p:nvSpPr>
            <p:cNvPr id="40" name="ZoneTexte 1"/>
            <p:cNvSpPr txBox="1">
              <a:spLocks noChangeArrowheads="1"/>
            </p:cNvSpPr>
            <p:nvPr/>
          </p:nvSpPr>
          <p:spPr bwMode="auto">
            <a:xfrm>
              <a:off x="5233988" y="7119938"/>
              <a:ext cx="762000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fr-FR" altLang="fr-FR" sz="4000" i="1" dirty="0" smtClean="0"/>
                <a:t>The Hall</a:t>
              </a:r>
            </a:p>
            <a:p>
              <a:pPr>
                <a:spcAft>
                  <a:spcPts val="300"/>
                </a:spcAft>
                <a:defRPr/>
              </a:pPr>
              <a:r>
                <a:rPr lang="en-US" sz="3000" i="1" dirty="0" smtClean="0">
                  <a:solidFill>
                    <a:schemeClr val="accent2"/>
                  </a:solidFill>
                  <a:latin typeface="Comic Sans MS" panose="030F0702030302020204" pitchFamily="66" charset="0"/>
                  <a:cs typeface="+mn-cs"/>
                </a:rPr>
                <a:t>1000 m</a:t>
              </a:r>
              <a:r>
                <a:rPr lang="en-US" sz="3000" i="1" baseline="30000" dirty="0" smtClean="0">
                  <a:solidFill>
                    <a:schemeClr val="accent2"/>
                  </a:solidFill>
                  <a:latin typeface="Comic Sans MS" panose="030F0702030302020204" pitchFamily="66" charset="0"/>
                  <a:cs typeface="+mn-cs"/>
                </a:rPr>
                <a:t>2</a:t>
              </a:r>
              <a:r>
                <a:rPr lang="en-US" sz="3000" i="1" dirty="0" smtClean="0">
                  <a:solidFill>
                    <a:schemeClr val="accent2"/>
                  </a:solidFill>
                  <a:latin typeface="Comic Sans MS" panose="030F0702030302020204" pitchFamily="66" charset="0"/>
                  <a:cs typeface="+mn-cs"/>
                </a:rPr>
                <a:t> large, 10 m high. Has a 6.3-ton movable crane and other mechanical equipment, office space for  ~15 people, small workshops for mechanics and electronics and  50 m</a:t>
              </a:r>
              <a:r>
                <a:rPr lang="en-US" sz="3000" i="1" baseline="30000" dirty="0" smtClean="0">
                  <a:solidFill>
                    <a:schemeClr val="accent2"/>
                  </a:solidFill>
                  <a:latin typeface="Comic Sans MS" panose="030F0702030302020204" pitchFamily="66" charset="0"/>
                  <a:cs typeface="+mn-cs"/>
                </a:rPr>
                <a:t>2</a:t>
              </a:r>
              <a:r>
                <a:rPr lang="en-US" sz="3000" i="1" dirty="0" smtClean="0">
                  <a:solidFill>
                    <a:schemeClr val="accent2"/>
                  </a:solidFill>
                  <a:latin typeface="Comic Sans MS" panose="030F0702030302020204" pitchFamily="66" charset="0"/>
                  <a:cs typeface="+mn-cs"/>
                </a:rPr>
                <a:t> control room.</a:t>
              </a:r>
              <a:endParaRPr lang="fr-FR" altLang="fr-FR" sz="3000" i="1" dirty="0">
                <a:solidFill>
                  <a:schemeClr val="accent2"/>
                </a:solidFill>
                <a:latin typeface="Comic Sans MS" panose="030F0702030302020204" pitchFamily="66" charset="0"/>
                <a:cs typeface="+mn-cs"/>
              </a:endParaRPr>
            </a:p>
          </p:txBody>
        </p:sp>
        <p:pic>
          <p:nvPicPr>
            <p:cNvPr id="41" name="Picture 43" descr="\\phy-win-fs.fysik.uu.se\dfs\home6\kjelfran\My Documents\Freia\Presentationer\photos\WEPRI110f3.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365538" y="7100888"/>
              <a:ext cx="6511925" cy="453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5" descr="C:\Freia\Amici\drive-download-20170403T153113Z-001\IMG_20170403_16435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43063" y="7080250"/>
              <a:ext cx="2705100" cy="360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7" descr="C:\Freia\Amici\IMG_20170302_115832.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06713" y="15257463"/>
              <a:ext cx="1738312"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9" descr="C:\Freia\Amici\IMG_20160311_092515.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19688" y="16373475"/>
              <a:ext cx="1550987" cy="206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ZoneTexte 1"/>
            <p:cNvSpPr txBox="1">
              <a:spLocks noChangeArrowheads="1"/>
            </p:cNvSpPr>
            <p:nvPr/>
          </p:nvSpPr>
          <p:spPr bwMode="auto">
            <a:xfrm>
              <a:off x="7885113" y="10323513"/>
              <a:ext cx="684053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fr-FR" altLang="fr-FR" sz="4000" i="1" dirty="0" smtClean="0"/>
                <a:t>Bunkers</a:t>
              </a:r>
            </a:p>
            <a:p>
              <a:pPr>
                <a:spcAft>
                  <a:spcPts val="300"/>
                </a:spcAft>
                <a:defRPr/>
              </a:pPr>
              <a:r>
                <a:rPr lang="en-US" sz="3000" i="1" dirty="0" smtClean="0">
                  <a:solidFill>
                    <a:schemeClr val="accent2"/>
                  </a:solidFill>
                  <a:latin typeface="Comic Sans MS" panose="030F0702030302020204" pitchFamily="66" charset="0"/>
                  <a:cs typeface="+mn-cs"/>
                </a:rPr>
                <a:t>Three concrete bunkers for equipment producing ionizing radiation.</a:t>
              </a:r>
            </a:p>
            <a:p>
              <a:pPr>
                <a:spcAft>
                  <a:spcPts val="300"/>
                </a:spcAft>
                <a:defRPr/>
              </a:pPr>
              <a:r>
                <a:rPr lang="en-US" sz="3000" i="1" dirty="0" smtClean="0">
                  <a:solidFill>
                    <a:schemeClr val="accent2"/>
                  </a:solidFill>
                  <a:latin typeface="Comic Sans MS" panose="030F0702030302020204" pitchFamily="66" charset="0"/>
                  <a:cs typeface="+mn-cs"/>
                </a:rPr>
                <a:t>1 bunker, 10.4 m x 4.0 m x 4.8 m high, with </a:t>
              </a:r>
              <a:r>
                <a:rPr lang="en-US" sz="3000" i="1" dirty="0" smtClean="0">
                  <a:solidFill>
                    <a:schemeClr val="accent2"/>
                  </a:solidFill>
                  <a:latin typeface="Comic Sans MS" panose="030F0702030302020204" pitchFamily="66" charset="0"/>
                </a:rPr>
                <a:t>cryostat </a:t>
              </a:r>
              <a:endParaRPr lang="en-US" sz="3000" i="1" dirty="0" smtClean="0">
                <a:solidFill>
                  <a:schemeClr val="accent2"/>
                </a:solidFill>
                <a:latin typeface="Comic Sans MS" panose="030F0702030302020204" pitchFamily="66" charset="0"/>
                <a:cs typeface="+mn-cs"/>
              </a:endParaRPr>
            </a:p>
            <a:p>
              <a:pPr>
                <a:spcAft>
                  <a:spcPts val="300"/>
                </a:spcAft>
                <a:defRPr/>
              </a:pPr>
              <a:r>
                <a:rPr lang="en-US" sz="3000" i="1" dirty="0" smtClean="0">
                  <a:solidFill>
                    <a:schemeClr val="accent2"/>
                  </a:solidFill>
                  <a:latin typeface="Comic Sans MS" panose="030F0702030302020204" pitchFamily="66" charset="0"/>
                  <a:cs typeface="+mn-cs"/>
                </a:rPr>
                <a:t>2 bunkers, dimension 4.0 m x 2.8 m x 2.4 m high</a:t>
              </a:r>
            </a:p>
            <a:p>
              <a:pPr>
                <a:spcAft>
                  <a:spcPts val="300"/>
                </a:spcAft>
                <a:defRPr/>
              </a:pPr>
              <a:r>
                <a:rPr lang="en-US" sz="3000" i="1" dirty="0" smtClean="0">
                  <a:solidFill>
                    <a:schemeClr val="accent2"/>
                  </a:solidFill>
                  <a:latin typeface="Comic Sans MS" panose="030F0702030302020204" pitchFamily="66" charset="0"/>
                  <a:cs typeface="+mn-cs"/>
                </a:rPr>
                <a:t>Monitoring systems for ionizing radiation and oxygen deficiency</a:t>
              </a:r>
            </a:p>
          </p:txBody>
        </p:sp>
        <p:sp>
          <p:nvSpPr>
            <p:cNvPr id="46" name="ZoneTexte 1"/>
            <p:cNvSpPr txBox="1">
              <a:spLocks noChangeArrowheads="1"/>
            </p:cNvSpPr>
            <p:nvPr/>
          </p:nvSpPr>
          <p:spPr bwMode="auto">
            <a:xfrm>
              <a:off x="7596188" y="15435263"/>
              <a:ext cx="6842125" cy="31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en-US" altLang="fr-FR" sz="4000" i="1" dirty="0" smtClean="0"/>
                <a:t>Radiation Safety</a:t>
              </a:r>
            </a:p>
            <a:p>
              <a:pPr>
                <a:spcAft>
                  <a:spcPts val="300"/>
                </a:spcAft>
                <a:defRPr/>
              </a:pPr>
              <a:r>
                <a:rPr lang="en-US" sz="3000" i="1" dirty="0" smtClean="0">
                  <a:solidFill>
                    <a:schemeClr val="accent2"/>
                  </a:solidFill>
                  <a:latin typeface="Comic Sans MS" panose="030F0702030302020204" pitchFamily="66" charset="0"/>
                  <a:cs typeface="+mn-cs"/>
                </a:rPr>
                <a:t>Interlock system prevents entry into the experimental bunker</a:t>
              </a:r>
            </a:p>
            <a:p>
              <a:pPr>
                <a:spcAft>
                  <a:spcPts val="300"/>
                </a:spcAft>
                <a:defRPr/>
              </a:pPr>
              <a:endParaRPr lang="en-US" sz="3000" i="1" dirty="0" smtClean="0">
                <a:solidFill>
                  <a:schemeClr val="accent2"/>
                </a:solidFill>
                <a:latin typeface="Comic Sans MS" panose="030F0702030302020204" pitchFamily="66" charset="0"/>
                <a:cs typeface="+mn-cs"/>
              </a:endParaRPr>
            </a:p>
            <a:p>
              <a:pPr>
                <a:spcAft>
                  <a:spcPts val="300"/>
                </a:spcAft>
                <a:defRPr/>
              </a:pPr>
              <a:r>
                <a:rPr lang="en-US" sz="3000" i="1" dirty="0" smtClean="0">
                  <a:solidFill>
                    <a:schemeClr val="accent2"/>
                  </a:solidFill>
                  <a:latin typeface="Comic Sans MS" panose="030F0702030302020204" pitchFamily="66" charset="0"/>
                  <a:cs typeface="+mn-cs"/>
                </a:rPr>
                <a:t>Area monitoring detectors outside and inside the bunker</a:t>
              </a:r>
            </a:p>
          </p:txBody>
        </p:sp>
        <p:sp>
          <p:nvSpPr>
            <p:cNvPr id="47" name="ZoneTexte 1"/>
            <p:cNvSpPr txBox="1">
              <a:spLocks noChangeArrowheads="1"/>
            </p:cNvSpPr>
            <p:nvPr/>
          </p:nvSpPr>
          <p:spPr bwMode="auto">
            <a:xfrm>
              <a:off x="23366413" y="7100888"/>
              <a:ext cx="5980112"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200">
                  <a:solidFill>
                    <a:schemeClr val="tx1"/>
                  </a:solidFill>
                  <a:latin typeface="Arial" charset="0"/>
                  <a:cs typeface="Arial" charset="0"/>
                </a:defRPr>
              </a:lvl1pPr>
              <a:lvl2pPr marL="742950" indent="-285750">
                <a:defRPr sz="8200">
                  <a:solidFill>
                    <a:schemeClr val="tx1"/>
                  </a:solidFill>
                  <a:latin typeface="Arial" charset="0"/>
                  <a:cs typeface="Arial" charset="0"/>
                </a:defRPr>
              </a:lvl2pPr>
              <a:lvl3pPr marL="1143000" indent="-228600">
                <a:defRPr sz="8200">
                  <a:solidFill>
                    <a:schemeClr val="tx1"/>
                  </a:solidFill>
                  <a:latin typeface="Arial" charset="0"/>
                  <a:cs typeface="Arial" charset="0"/>
                </a:defRPr>
              </a:lvl3pPr>
              <a:lvl4pPr marL="1600200" indent="-228600">
                <a:defRPr sz="8200">
                  <a:solidFill>
                    <a:schemeClr val="tx1"/>
                  </a:solidFill>
                  <a:latin typeface="Arial" charset="0"/>
                  <a:cs typeface="Arial" charset="0"/>
                </a:defRPr>
              </a:lvl4pPr>
              <a:lvl5pPr marL="2057400" indent="-228600">
                <a:defRPr sz="8200">
                  <a:solidFill>
                    <a:schemeClr val="tx1"/>
                  </a:solidFill>
                  <a:latin typeface="Arial" charset="0"/>
                  <a:cs typeface="Arial" charset="0"/>
                </a:defRPr>
              </a:lvl5pPr>
              <a:lvl6pPr marL="2514600" indent="-228600" eaLnBrk="0" fontAlgn="base" hangingPunct="0">
                <a:spcBef>
                  <a:spcPct val="0"/>
                </a:spcBef>
                <a:spcAft>
                  <a:spcPct val="0"/>
                </a:spcAft>
                <a:defRPr sz="8200">
                  <a:solidFill>
                    <a:schemeClr val="tx1"/>
                  </a:solidFill>
                  <a:latin typeface="Arial" charset="0"/>
                  <a:cs typeface="Arial" charset="0"/>
                </a:defRPr>
              </a:lvl6pPr>
              <a:lvl7pPr marL="2971800" indent="-228600" eaLnBrk="0" fontAlgn="base" hangingPunct="0">
                <a:spcBef>
                  <a:spcPct val="0"/>
                </a:spcBef>
                <a:spcAft>
                  <a:spcPct val="0"/>
                </a:spcAft>
                <a:defRPr sz="8200">
                  <a:solidFill>
                    <a:schemeClr val="tx1"/>
                  </a:solidFill>
                  <a:latin typeface="Arial" charset="0"/>
                  <a:cs typeface="Arial" charset="0"/>
                </a:defRPr>
              </a:lvl7pPr>
              <a:lvl8pPr marL="3429000" indent="-228600" eaLnBrk="0" fontAlgn="base" hangingPunct="0">
                <a:spcBef>
                  <a:spcPct val="0"/>
                </a:spcBef>
                <a:spcAft>
                  <a:spcPct val="0"/>
                </a:spcAft>
                <a:defRPr sz="8200">
                  <a:solidFill>
                    <a:schemeClr val="tx1"/>
                  </a:solidFill>
                  <a:latin typeface="Arial" charset="0"/>
                  <a:cs typeface="Arial" charset="0"/>
                </a:defRPr>
              </a:lvl8pPr>
              <a:lvl9pPr marL="3886200" indent="-228600" eaLnBrk="0" fontAlgn="base" hangingPunct="0">
                <a:spcBef>
                  <a:spcPct val="0"/>
                </a:spcBef>
                <a:spcAft>
                  <a:spcPct val="0"/>
                </a:spcAft>
                <a:defRPr sz="8200">
                  <a:solidFill>
                    <a:schemeClr val="tx1"/>
                  </a:solidFill>
                  <a:latin typeface="Arial" charset="0"/>
                  <a:cs typeface="Arial" charset="0"/>
                </a:defRPr>
              </a:lvl9pPr>
            </a:lstStyle>
            <a:p>
              <a:pPr>
                <a:spcAft>
                  <a:spcPts val="300"/>
                </a:spcAft>
                <a:defRPr/>
              </a:pPr>
              <a:r>
                <a:rPr lang="en-US" sz="4000" i="1" dirty="0" smtClean="0"/>
                <a:t>Cryogen</a:t>
              </a:r>
              <a:r>
                <a:rPr lang="sv-SE" sz="4000" i="1" dirty="0" smtClean="0"/>
                <a:t> Distribution</a:t>
              </a:r>
              <a:endParaRPr lang="en-US" sz="4000" i="1" dirty="0" smtClean="0"/>
            </a:p>
            <a:p>
              <a:pPr>
                <a:spcAft>
                  <a:spcPts val="300"/>
                </a:spcAft>
                <a:defRPr/>
              </a:pPr>
              <a:r>
                <a:rPr lang="en-US" altLang="fr-FR" sz="3000" i="1" dirty="0" smtClean="0">
                  <a:solidFill>
                    <a:schemeClr val="accent2"/>
                  </a:solidFill>
                  <a:latin typeface="Comic Sans MS" panose="030F0702030302020204" pitchFamily="66" charset="0"/>
                  <a:cs typeface="+mn-cs"/>
                </a:rPr>
                <a:t>The cryogenic facility produces and distributes liquid helium </a:t>
              </a:r>
              <a:r>
                <a:rPr lang="en-US" altLang="fr-FR" sz="3000" i="1" smtClean="0">
                  <a:solidFill>
                    <a:schemeClr val="accent2"/>
                  </a:solidFill>
                  <a:latin typeface="Comic Sans MS" panose="030F0702030302020204" pitchFamily="66" charset="0"/>
                  <a:cs typeface="+mn-cs"/>
                </a:rPr>
                <a:t>and provides </a:t>
              </a:r>
              <a:r>
                <a:rPr lang="en-US" altLang="fr-FR" sz="3000" i="1" dirty="0" smtClean="0">
                  <a:solidFill>
                    <a:schemeClr val="accent2"/>
                  </a:solidFill>
                  <a:latin typeface="Comic Sans MS" panose="030F0702030302020204" pitchFamily="66" charset="0"/>
                  <a:cs typeface="+mn-cs"/>
                </a:rPr>
                <a:t>liquid nitrogen to the </a:t>
              </a:r>
              <a:r>
                <a:rPr lang="en-US" altLang="fr-FR" sz="3000" i="1" dirty="0" smtClean="0">
                  <a:solidFill>
                    <a:schemeClr val="accent2"/>
                  </a:solidFill>
                  <a:latin typeface="Comic Sans MS" panose="030F0702030302020204" pitchFamily="66" charset="0"/>
                </a:rPr>
                <a:t>test cryostats in the FREIA Laboratory</a:t>
              </a:r>
              <a:endParaRPr lang="fr-FR" altLang="fr-FR" sz="3000" i="1" dirty="0" smtClean="0">
                <a:solidFill>
                  <a:schemeClr val="accent2"/>
                </a:solidFill>
                <a:latin typeface="Comic Sans MS" panose="030F0702030302020204" pitchFamily="66" charset="0"/>
              </a:endParaRPr>
            </a:p>
            <a:p>
              <a:pPr>
                <a:spcAft>
                  <a:spcPts val="300"/>
                </a:spcAft>
                <a:defRPr/>
              </a:pPr>
              <a:r>
                <a:rPr lang="en-US" altLang="fr-FR" sz="3000" i="1" dirty="0" smtClean="0">
                  <a:solidFill>
                    <a:schemeClr val="accent2"/>
                  </a:solidFill>
                  <a:latin typeface="Comic Sans MS" panose="030F0702030302020204" pitchFamily="66" charset="0"/>
                  <a:cs typeface="+mn-cs"/>
                </a:rPr>
                <a:t>In addition it provides these cryogens  </a:t>
              </a:r>
              <a:r>
                <a:rPr lang="en-US" sz="3000" i="1" dirty="0" smtClean="0">
                  <a:solidFill>
                    <a:schemeClr val="accent2"/>
                  </a:solidFill>
                  <a:latin typeface="Comic Sans MS" panose="030F0702030302020204" pitchFamily="66" charset="0"/>
                  <a:cs typeface="+mn-cs"/>
                </a:rPr>
                <a:t>to all other research departments at the University</a:t>
              </a:r>
              <a:r>
                <a:rPr lang="en-US" sz="3200" dirty="0" smtClean="0"/>
                <a:t>.</a:t>
              </a:r>
              <a:endParaRPr lang="fr-FR" altLang="fr-FR" sz="3000" i="1" dirty="0" smtClean="0">
                <a:solidFill>
                  <a:schemeClr val="accent2"/>
                </a:solidFill>
                <a:latin typeface="Comic Sans MS" panose="030F0702030302020204" pitchFamily="66" charset="0"/>
                <a:cs typeface="+mn-cs"/>
              </a:endParaRPr>
            </a:p>
          </p:txBody>
        </p:sp>
      </p:grpSp>
      <p:graphicFrame>
        <p:nvGraphicFramePr>
          <p:cNvPr id="49" name="Object 48">
            <a:hlinkClick r:id="" action="ppaction://ole?verb=0"/>
          </p:cNvPr>
          <p:cNvGraphicFramePr>
            <a:graphicFrameLocks noChangeAspect="1"/>
          </p:cNvGraphicFramePr>
          <p:nvPr>
            <p:extLst>
              <p:ext uri="{D42A27DB-BD31-4B8C-83A1-F6EECF244321}">
                <p14:modId xmlns:p14="http://schemas.microsoft.com/office/powerpoint/2010/main" val="822190326"/>
              </p:ext>
            </p:extLst>
          </p:nvPr>
        </p:nvGraphicFramePr>
        <p:xfrm>
          <a:off x="7222731" y="386565"/>
          <a:ext cx="4244340" cy="5891886"/>
        </p:xfrm>
        <a:graphic>
          <a:graphicData uri="http://schemas.openxmlformats.org/presentationml/2006/ole">
            <mc:AlternateContent xmlns:mc="http://schemas.openxmlformats.org/markup-compatibility/2006">
              <mc:Choice xmlns:v="urn:schemas-microsoft-com:vml" Requires="v">
                <p:oleObj spid="_x0000_s4130" name="Presentation" r:id="rId17" imgW="15300867" imgH="21241424" progId="PowerPoint.Show.8">
                  <p:embed/>
                </p:oleObj>
              </mc:Choice>
              <mc:Fallback>
                <p:oleObj name="Presentation" r:id="rId17" imgW="15300867" imgH="21241424" progId="PowerPoint.Show.8">
                  <p:embed/>
                  <p:pic>
                    <p:nvPicPr>
                      <p:cNvPr id="0" name=""/>
                      <p:cNvPicPr/>
                      <p:nvPr/>
                    </p:nvPicPr>
                    <p:blipFill>
                      <a:blip r:embed="rId18"/>
                      <a:stretch>
                        <a:fillRect/>
                      </a:stretch>
                    </p:blipFill>
                    <p:spPr>
                      <a:xfrm>
                        <a:off x="7222731" y="386565"/>
                        <a:ext cx="4244340" cy="5891886"/>
                      </a:xfrm>
                      <a:prstGeom prst="rect">
                        <a:avLst/>
                      </a:prstGeom>
                    </p:spPr>
                  </p:pic>
                </p:oleObj>
              </mc:Fallback>
            </mc:AlternateContent>
          </a:graphicData>
        </a:graphic>
      </p:graphicFrame>
      <p:sp>
        <p:nvSpPr>
          <p:cNvPr id="50" name="Rectangle 49"/>
          <p:cNvSpPr/>
          <p:nvPr/>
        </p:nvSpPr>
        <p:spPr>
          <a:xfrm>
            <a:off x="420185" y="-7834"/>
            <a:ext cx="6586645" cy="6640279"/>
          </a:xfrm>
          <a:prstGeom prst="rect">
            <a:avLst/>
          </a:prstGeom>
        </p:spPr>
        <p:txBody>
          <a:bodyPr wrap="square">
            <a:spAutoFit/>
          </a:bodyPr>
          <a:lstStyle/>
          <a:p>
            <a:pPr>
              <a:lnSpc>
                <a:spcPct val="115000"/>
              </a:lnSpc>
              <a:spcAft>
                <a:spcPts val="0"/>
              </a:spcAft>
            </a:pPr>
            <a:r>
              <a:rPr lang="en-US" sz="3200" u="sng"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Infrastructure</a:t>
            </a:r>
          </a:p>
          <a:p>
            <a:pPr>
              <a:lnSpc>
                <a:spcPct val="115000"/>
              </a:lnSpc>
              <a:spcAft>
                <a:spcPts val="0"/>
              </a:spcAft>
            </a:pPr>
            <a:endPar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lnSpc>
                <a:spcPct val="115000"/>
              </a:lnSpc>
              <a:spcAft>
                <a:spcPts val="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Major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high-tech infrastructure for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accelerator and instrumentation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development and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tests. </a:t>
            </a:r>
          </a:p>
          <a:p>
            <a:pPr marL="285750" indent="-285750">
              <a:lnSpc>
                <a:spcPct val="115000"/>
              </a:lnSpc>
              <a:spcAft>
                <a:spcPts val="0"/>
              </a:spcAft>
              <a:buFont typeface="Arial" panose="020B0604020202020204" pitchFamily="34" charset="0"/>
              <a:buChar char="•"/>
            </a:pPr>
            <a:endPar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lnSpc>
                <a:spcPct val="115000"/>
              </a:lnSpc>
              <a:spcAft>
                <a:spcPts val="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nearby </a:t>
            </a:r>
            <a:r>
              <a:rPr lang="en-US" sz="2000" b="1" dirty="0" err="1">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Ångström</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r>
              <a:rPr lang="en-US" sz="2000" b="1" dirty="0" err="1">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Mechnical</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Workshop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with its highly qualified workshop personnel and large set-up of modern numerical workshop machines is a significant asset for FREIA. </a:t>
            </a:r>
            <a:endPar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lnSpc>
                <a:spcPct val="115000"/>
              </a:lnSpc>
              <a:spcAft>
                <a:spcPts val="0"/>
              </a:spcAft>
              <a:buFont typeface="Arial" panose="020B0604020202020204" pitchFamily="34" charset="0"/>
              <a:buChar char="•"/>
            </a:pPr>
            <a:endPar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lnSpc>
                <a:spcPct val="115000"/>
              </a:lnSpc>
              <a:spcAft>
                <a:spcPts val="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FREIA laboratory will have to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continuously develop and complement its infrastructure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when collaborations on new projects will be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added to the current activities. </a:t>
            </a:r>
          </a:p>
          <a:p>
            <a:pPr marL="285750" indent="-285750">
              <a:lnSpc>
                <a:spcPct val="115000"/>
              </a:lnSpc>
              <a:spcAft>
                <a:spcPts val="0"/>
              </a:spcAft>
              <a:buFont typeface="Arial" panose="020B0604020202020204" pitchFamily="34" charset="0"/>
              <a:buChar char="•"/>
            </a:pPr>
            <a:endPar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lnSpc>
                <a:spcPct val="115000"/>
              </a:lnSpc>
              <a:spcAft>
                <a:spcPts val="0"/>
              </a:spcAft>
              <a:buFont typeface="Arial" panose="020B0604020202020204" pitchFamily="34" charset="0"/>
              <a:buChar char="•"/>
            </a:pP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Funding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will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be needed in future not only to cover the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operational costs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but also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for </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investments in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new infrastructure. </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de-DE" sz="2000" b="1" dirty="0">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39766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8</a:t>
            </a:fld>
            <a:endParaRPr lang="de-DE"/>
          </a:p>
        </p:txBody>
      </p:sp>
      <p:sp>
        <p:nvSpPr>
          <p:cNvPr id="5" name="Rectangle 4"/>
          <p:cNvSpPr/>
          <p:nvPr/>
        </p:nvSpPr>
        <p:spPr>
          <a:xfrm>
            <a:off x="590003" y="113005"/>
            <a:ext cx="11231883" cy="5259901"/>
          </a:xfrm>
          <a:prstGeom prst="rect">
            <a:avLst/>
          </a:prstGeom>
        </p:spPr>
        <p:txBody>
          <a:bodyPr wrap="square">
            <a:spAutoFit/>
          </a:bodyPr>
          <a:lstStyle/>
          <a:p>
            <a:pPr>
              <a:lnSpc>
                <a:spcPct val="115000"/>
              </a:lnSpc>
              <a:spcAft>
                <a:spcPts val="0"/>
              </a:spcAft>
            </a:pPr>
            <a:r>
              <a:rPr lang="en-US" sz="3200" u="sng"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Academic culture </a:t>
            </a:r>
          </a:p>
          <a:p>
            <a:pPr>
              <a:lnSpc>
                <a:spcPct val="115000"/>
              </a:lnSpc>
              <a:spcAft>
                <a:spcPts val="0"/>
              </a:spcAft>
            </a:pPr>
            <a:endPar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lnSpc>
                <a:spcPct val="115000"/>
              </a:lnSpc>
              <a:spcAft>
                <a:spcPts val="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FREIA research and development results are presented by FREIA scientists at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seminars and international conferences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and published in refereed journals, conference proceedings and internal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reports.</a:t>
            </a:r>
          </a:p>
          <a:p>
            <a:pPr marL="342900" indent="-342900">
              <a:lnSpc>
                <a:spcPct val="115000"/>
              </a:lnSpc>
              <a:spcAft>
                <a:spcPts val="0"/>
              </a:spcAft>
              <a:buFont typeface="Arial" panose="020B0604020202020204" pitchFamily="34" charset="0"/>
              <a:buChar char="•"/>
            </a:pPr>
            <a:endPar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lnSpc>
                <a:spcPct val="115000"/>
              </a:lnSpc>
              <a:spcAft>
                <a:spcPts val="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FREIA staff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are contributing to the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teaching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to a variety of undergraduate and graduate courses at the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University</a:t>
            </a:r>
          </a:p>
          <a:p>
            <a:pPr marL="342900" indent="-342900">
              <a:lnSpc>
                <a:spcPct val="115000"/>
              </a:lnSpc>
              <a:spcAft>
                <a:spcPts val="0"/>
              </a:spcAft>
              <a:buFont typeface="Arial" panose="020B0604020202020204" pitchFamily="34" charset="0"/>
              <a:buChar char="•"/>
            </a:pPr>
            <a:endPar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lnSpc>
                <a:spcPct val="115000"/>
              </a:lnSpc>
              <a:spcAft>
                <a:spcPts val="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FREIA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is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inviting external scientists to give seminars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at the Department of Physics and Astronomy (Carlo Rubbia of CERN, Ken Long of Imperial College and John </a:t>
            </a:r>
            <a:r>
              <a:rPr lang="en-US" sz="2000" dirty="0" err="1">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Womersley</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of ESS are examples of renowned scientists recently invited to give FREIA seminars). </a:t>
            </a:r>
            <a:endPar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lnSpc>
                <a:spcPct val="115000"/>
              </a:lnSpc>
              <a:spcAft>
                <a:spcPts val="0"/>
              </a:spcAft>
              <a:buFont typeface="Arial" panose="020B0604020202020204" pitchFamily="34" charset="0"/>
              <a:buChar char="•"/>
            </a:pPr>
            <a:endPar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342900" indent="-342900">
              <a:lnSpc>
                <a:spcPct val="115000"/>
              </a:lnSpc>
              <a:spcAft>
                <a:spcPts val="0"/>
              </a:spcAft>
              <a:buFont typeface="Arial" panose="020B0604020202020204" pitchFamily="34" charset="0"/>
              <a:buChar char="•"/>
            </a:pP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FREIA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activities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regularly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reviewed at the </a:t>
            </a:r>
            <a:r>
              <a:rPr lang="en-US" sz="2000" b="1"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weekly </a:t>
            </a:r>
            <a:r>
              <a:rPr lang="en-US" sz="2000" b="1"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meetings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of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FREIA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Division. </a:t>
            </a:r>
            <a:endParaRPr lang="de-DE" sz="2000" dirty="0">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80440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de-DE" smtClean="0"/>
              <a:t>2017-09-15</a:t>
            </a:r>
            <a:endParaRPr lang="de-DE"/>
          </a:p>
        </p:txBody>
      </p:sp>
      <p:sp>
        <p:nvSpPr>
          <p:cNvPr id="3" name="Footer Placeholder 2"/>
          <p:cNvSpPr>
            <a:spLocks noGrp="1"/>
          </p:cNvSpPr>
          <p:nvPr>
            <p:ph type="ftr" sz="quarter" idx="11"/>
          </p:nvPr>
        </p:nvSpPr>
        <p:spPr/>
        <p:txBody>
          <a:bodyPr/>
          <a:lstStyle/>
          <a:p>
            <a:r>
              <a:rPr lang="nn-NO" smtClean="0"/>
              <a:t>VR visit to FREIA 2017-09-15                                                                     Tord Ekelöf</a:t>
            </a:r>
            <a:endParaRPr lang="de-DE"/>
          </a:p>
        </p:txBody>
      </p:sp>
      <p:sp>
        <p:nvSpPr>
          <p:cNvPr id="4" name="Slide Number Placeholder 3"/>
          <p:cNvSpPr>
            <a:spLocks noGrp="1"/>
          </p:cNvSpPr>
          <p:nvPr>
            <p:ph type="sldNum" sz="quarter" idx="12"/>
          </p:nvPr>
        </p:nvSpPr>
        <p:spPr/>
        <p:txBody>
          <a:bodyPr/>
          <a:lstStyle/>
          <a:p>
            <a:fld id="{8347BC95-38AE-476E-B89E-3CAC0E10D5DD}" type="slidenum">
              <a:rPr lang="de-DE" smtClean="0"/>
              <a:t>9</a:t>
            </a:fld>
            <a:endParaRPr lang="de-DE"/>
          </a:p>
        </p:txBody>
      </p:sp>
      <p:graphicFrame>
        <p:nvGraphicFramePr>
          <p:cNvPr id="7" name="Chart 6"/>
          <p:cNvGraphicFramePr/>
          <p:nvPr>
            <p:extLst>
              <p:ext uri="{D42A27DB-BD31-4B8C-83A1-F6EECF244321}">
                <p14:modId xmlns:p14="http://schemas.microsoft.com/office/powerpoint/2010/main" val="1145789191"/>
              </p:ext>
            </p:extLst>
          </p:nvPr>
        </p:nvGraphicFramePr>
        <p:xfrm>
          <a:off x="-139073" y="632580"/>
          <a:ext cx="7440946" cy="53387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p:extLst>
              <p:ext uri="{D42A27DB-BD31-4B8C-83A1-F6EECF244321}">
                <p14:modId xmlns:p14="http://schemas.microsoft.com/office/powerpoint/2010/main" val="1423859701"/>
              </p:ext>
            </p:extLst>
          </p:nvPr>
        </p:nvGraphicFramePr>
        <p:xfrm>
          <a:off x="7301873" y="539524"/>
          <a:ext cx="4890127" cy="284512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7796482" y="3484585"/>
            <a:ext cx="3900908" cy="2862322"/>
          </a:xfrm>
          <a:prstGeom prst="rect">
            <a:avLst/>
          </a:prstGeom>
          <a:noFill/>
        </p:spPr>
        <p:txBody>
          <a:bodyPr wrap="square" rtlCol="0">
            <a:spAutoFit/>
          </a:bodyPr>
          <a:lstStyle/>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EU-projects </a:t>
            </a:r>
            <a:r>
              <a:rPr lang="en-US"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in which FREIA is a </a:t>
            </a:r>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partner – EU contributions:</a:t>
            </a:r>
          </a:p>
          <a:p>
            <a:pPr marL="285750" indent="-285750">
              <a:buFont typeface="Arial" panose="020B0604020202020204" pitchFamily="34" charset="0"/>
              <a:buChar char="•"/>
            </a:pPr>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ARIES            337 </a:t>
            </a:r>
            <a:r>
              <a:rPr lang="en-US"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kEURO</a:t>
            </a:r>
            <a:endPar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EuroNuNet</a:t>
            </a:r>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16 </a:t>
            </a:r>
            <a:r>
              <a:rPr lang="en-US"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kEURO</a:t>
            </a:r>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AMICI             100 </a:t>
            </a:r>
            <a:r>
              <a:rPr lang="en-US"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kEURO</a:t>
            </a:r>
            <a:endParaRPr lang="en-US"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ESSnuSB</a:t>
            </a:r>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485 </a:t>
            </a:r>
            <a:r>
              <a:rPr lang="en-US"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kEURO</a:t>
            </a:r>
            <a:endPar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CompactLight</a:t>
            </a:r>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130 </a:t>
            </a:r>
            <a:r>
              <a:rPr lang="en-US" dirty="0" err="1"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kEURO</a:t>
            </a:r>
            <a:endPar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endParaRPr>
          </a:p>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a:t>
            </a:r>
          </a:p>
          <a:p>
            <a:r>
              <a:rPr lang="en-US"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SUM               1.068 MEUO</a:t>
            </a:r>
          </a:p>
          <a:p>
            <a:endParaRPr lang="de-DE" dirty="0"/>
          </a:p>
        </p:txBody>
      </p:sp>
      <p:sp>
        <p:nvSpPr>
          <p:cNvPr id="12" name="TextBox 11"/>
          <p:cNvSpPr txBox="1"/>
          <p:nvPr/>
        </p:nvSpPr>
        <p:spPr>
          <a:xfrm>
            <a:off x="581894" y="81280"/>
            <a:ext cx="1824538" cy="861774"/>
          </a:xfrm>
          <a:prstGeom prst="rect">
            <a:avLst/>
          </a:prstGeom>
          <a:noFill/>
        </p:spPr>
        <p:txBody>
          <a:bodyPr wrap="none" rtlCol="0">
            <a:spAutoFit/>
          </a:bodyPr>
          <a:lstStyle/>
          <a:p>
            <a:r>
              <a:rPr lang="en-US" sz="3200" u="sng"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Finances</a:t>
            </a:r>
          </a:p>
          <a:p>
            <a:endParaRPr lang="de-DE" dirty="0"/>
          </a:p>
        </p:txBody>
      </p:sp>
      <p:sp>
        <p:nvSpPr>
          <p:cNvPr id="13" name="TextBox 12"/>
          <p:cNvSpPr txBox="1"/>
          <p:nvPr/>
        </p:nvSpPr>
        <p:spPr>
          <a:xfrm>
            <a:off x="1242860" y="6053810"/>
            <a:ext cx="12975770" cy="677108"/>
          </a:xfrm>
          <a:prstGeom prst="rect">
            <a:avLst/>
          </a:prstGeom>
          <a:noFill/>
        </p:spPr>
        <p:txBody>
          <a:bodyPr wrap="square" rtlCol="0">
            <a:spAutoFit/>
          </a:bodyPr>
          <a:lstStyle/>
          <a:p>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The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regular operations budget from the Faculty to FREIA </a:t>
            </a:r>
            <a:r>
              <a:rPr lang="en-US" sz="2000" dirty="0" smtClean="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is </a:t>
            </a:r>
            <a:r>
              <a:rPr lang="en-US" sz="20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0.1 MEUR/year</a:t>
            </a:r>
            <a:r>
              <a:rPr lang="en-US" sz="1600" dirty="0">
                <a:solidFill>
                  <a:srgbClr val="C00000"/>
                </a:solidFill>
                <a:latin typeface="Comic Sans MS" panose="030F0702030302020204" pitchFamily="66" charset="0"/>
                <a:ea typeface="Times New Roman" panose="02020603050405020304" pitchFamily="18" charset="0"/>
                <a:cs typeface="Times New Roman" panose="02020603050405020304" pitchFamily="18" charset="0"/>
              </a:rPr>
              <a:t>. </a:t>
            </a:r>
            <a:endParaRPr lang="de-DE" sz="1600" dirty="0">
              <a:latin typeface="Comic Sans MS" panose="030F0702030302020204" pitchFamily="66"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349174979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2074</Words>
  <Application>Microsoft Office PowerPoint</Application>
  <PresentationFormat>Widescreen</PresentationFormat>
  <Paragraphs>241</Paragraphs>
  <Slides>18</Slides>
  <Notes>6</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6" baseType="lpstr">
      <vt:lpstr>Arial</vt:lpstr>
      <vt:lpstr>Calibri</vt:lpstr>
      <vt:lpstr>Calibri Light</vt:lpstr>
      <vt:lpstr>Comic Sans MS</vt:lpstr>
      <vt:lpstr>Times New Roman</vt:lpstr>
      <vt:lpstr>Office Theme</vt:lpstr>
      <vt:lpstr>Presentation</vt:lpstr>
      <vt:lpstr>Acrobat Document</vt:lpstr>
      <vt:lpstr>FREIA Laboratory  for Accelerator and Instrumentation Development</vt:lpstr>
      <vt:lpstr>PowerPoint Presentation</vt:lpstr>
      <vt:lpstr>    In 1994-1996 participation at CERN in the design, fabrication and test of the first 1 m prototype MFISC of the 1300 superconducting dipoles for LHC. VR-support ca 2 Mkr.   Since 1995 till now participation in the CLIC prototype tests at CERN, in the 1990’s with design and test of Beam Position Monitors in the CLIC Test Facility 2 and from 2005 till 2016 with design, build-up and tests of the Two-Beam Test-Stand in the CLIC Test Facility 3 CTF3, now continued with DC spark vacuum break-down studies at CERN and in FREIA. VR support ca 12 Mkr.  </vt:lpstr>
      <vt:lpstr>In 2009-2015 build-up of the FREIA Laboratory for a program of developments and tests of ESS accelerator superconducting accelerating cavities, first tests of the spoke cavity prototype at full power in 2016-2017 to be followed of spoke-cavity series-production acceptance tests and now elliptical cavity prtottype full power tests taken over from CEA Saclay. Support from the Government, KAW, ESS and UU  In 2018-2020 tests for the CERN LHC HighLumi upgrade of superconducting crab cavities and superconducting orbit-corrector dipoles under the first Swedish so-called K-contract with CERN. Support from CERN and UU.   Currently in discussion of two more LHC High-Lumi related K-contacts with CERN: one involving Scanditronix Magnets AB and APR Technologies AB for first production in Sweden of superconducting magnets and  the other involving RFR Solutions AB for production of superconducting connection boxes. Support from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Latest developments at FREIA: Approval in August 2017 by H2020 of two EU  INFRADEV-1 Design Studies, both of which have FREIA as partner:  Compact Light: developing an XFEL based on CLIC type compact normal-conducting linear collider – EUs contribution to FREIA is ca 1 Mkr Molecular and material science  ESSnuSB: upgrading the ESS linac to 10 MW and using the extra 5 MW to generate a world-uniquely intense neutrino beam which will enable the study of leptonic CP violation as the origin of mater-antimatter asymmetry by measuring neutrino oscillations at the second oscillation maximum, where the signal is 3  times stronger that at the first maximum, where DUNE in the US  and Hyper-K in Japan will measure – EU contributions to FREIA: last year 0.5 Mkr from the COST Association and now 5 Mkr from H2020/INFRADEV-1. Particle physics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FREIA Division  for Accelerator and Instrumentation Developmet</dc:title>
  <dc:creator>Tord Ekelöf</dc:creator>
  <cp:lastModifiedBy>Tord Ekelöf</cp:lastModifiedBy>
  <cp:revision>84</cp:revision>
  <cp:lastPrinted>2017-05-06T10:47:14Z</cp:lastPrinted>
  <dcterms:created xsi:type="dcterms:W3CDTF">2017-04-26T21:51:49Z</dcterms:created>
  <dcterms:modified xsi:type="dcterms:W3CDTF">2017-09-18T15:18:37Z</dcterms:modified>
</cp:coreProperties>
</file>