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0"/>
  </p:notesMasterIdLst>
  <p:handoutMasterIdLst>
    <p:handoutMasterId r:id="rId31"/>
  </p:handoutMasterIdLst>
  <p:sldIdLst>
    <p:sldId id="794" r:id="rId2"/>
    <p:sldId id="790" r:id="rId3"/>
    <p:sldId id="785" r:id="rId4"/>
    <p:sldId id="786" r:id="rId5"/>
    <p:sldId id="787" r:id="rId6"/>
    <p:sldId id="788" r:id="rId7"/>
    <p:sldId id="789" r:id="rId8"/>
    <p:sldId id="791" r:id="rId9"/>
    <p:sldId id="727" r:id="rId10"/>
    <p:sldId id="749" r:id="rId11"/>
    <p:sldId id="680" r:id="rId12"/>
    <p:sldId id="681" r:id="rId13"/>
    <p:sldId id="389" r:id="rId14"/>
    <p:sldId id="684" r:id="rId15"/>
    <p:sldId id="742" r:id="rId16"/>
    <p:sldId id="766" r:id="rId17"/>
    <p:sldId id="765" r:id="rId18"/>
    <p:sldId id="757" r:id="rId19"/>
    <p:sldId id="768" r:id="rId20"/>
    <p:sldId id="769" r:id="rId21"/>
    <p:sldId id="770" r:id="rId22"/>
    <p:sldId id="776" r:id="rId23"/>
    <p:sldId id="760" r:id="rId24"/>
    <p:sldId id="777" r:id="rId25"/>
    <p:sldId id="773" r:id="rId26"/>
    <p:sldId id="781" r:id="rId27"/>
    <p:sldId id="734" r:id="rId28"/>
    <p:sldId id="795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FF00"/>
    <a:srgbClr val="66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29" autoAdjust="0"/>
    <p:restoredTop sz="50000" autoAdjust="0"/>
  </p:normalViewPr>
  <p:slideViewPr>
    <p:cSldViewPr snapToGrid="0" snapToObjects="1">
      <p:cViewPr varScale="1">
        <p:scale>
          <a:sx n="70" d="100"/>
          <a:sy n="70" d="100"/>
        </p:scale>
        <p:origin x="76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 smtClean="0"/>
            <a:t>ESS</a:t>
          </a:r>
          <a:r>
            <a:rPr lang="el-GR" dirty="0" smtClean="0"/>
            <a:t>ν</a:t>
          </a:r>
          <a:r>
            <a:rPr lang="en-US" dirty="0" smtClean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 smtClean="0"/>
            <a:t>BENE (2004-2008)</a:t>
          </a:r>
          <a:endParaRPr lang="en-GB" dirty="0"/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 smtClean="0"/>
            <a:t>ISS (2005-2007)</a:t>
          </a:r>
          <a:endParaRPr lang="en-GB" dirty="0"/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 smtClean="0"/>
            <a:t>EURO</a:t>
          </a:r>
          <a:r>
            <a:rPr lang="el-GR" dirty="0" smtClean="0"/>
            <a:t>ν</a:t>
          </a:r>
          <a:r>
            <a:rPr lang="en-US" dirty="0" smtClean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 smtClean="0"/>
            <a:t>LAGUNA (2008-2010)</a:t>
          </a:r>
          <a:endParaRPr lang="en-GB" dirty="0"/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 smtClean="0"/>
            <a:t>LAGUNA-LBNO (2010-2014)</a:t>
          </a:r>
          <a:endParaRPr lang="en-GB" dirty="0"/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DD1E28A-BDEB-604C-96B2-82F4413F0A32}" type="pres">
      <dgm:prSet presAssocID="{EE6526CD-2162-A148-8E0C-3D4AB50F175C}" presName="centerShape" presStyleLbl="node0" presStyleIdx="0" presStyleCnt="1"/>
      <dgm:spPr/>
      <dgm:t>
        <a:bodyPr/>
        <a:lstStyle/>
        <a:p>
          <a:endParaRPr lang="en-GB"/>
        </a:p>
      </dgm:t>
    </dgm:pt>
    <dgm:pt modelId="{38DA1CFE-A892-9E4D-86B8-28C922BCB30C}" type="pres">
      <dgm:prSet presAssocID="{041A4BD4-C7F4-8D4E-B2D4-8FD7366666E7}" presName="parTrans" presStyleLbl="bgSibTrans2D1" presStyleIdx="0" presStyleCnt="6"/>
      <dgm:spPr/>
      <dgm:t>
        <a:bodyPr/>
        <a:lstStyle/>
        <a:p>
          <a:endParaRPr lang="fr-FR"/>
        </a:p>
      </dgm:t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C304B1-DF0F-EC47-8644-1FD5D326718A}" type="pres">
      <dgm:prSet presAssocID="{1BA29D3B-0099-DA4D-A220-84C06D720003}" presName="parTrans" presStyleLbl="bgSibTrans2D1" presStyleIdx="1" presStyleCnt="6"/>
      <dgm:spPr/>
      <dgm:t>
        <a:bodyPr/>
        <a:lstStyle/>
        <a:p>
          <a:endParaRPr lang="fr-FR"/>
        </a:p>
      </dgm:t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DA2632F-375B-A949-825C-0334983C1FFD}" type="pres">
      <dgm:prSet presAssocID="{49285AD6-2A61-9449-9A23-24085139395A}" presName="parTrans" presStyleLbl="bgSibTrans2D1" presStyleIdx="2" presStyleCnt="6"/>
      <dgm:spPr/>
      <dgm:t>
        <a:bodyPr/>
        <a:lstStyle/>
        <a:p>
          <a:endParaRPr lang="fr-FR"/>
        </a:p>
      </dgm:t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CB2CDB-EB63-B745-ADB1-C6EBF2E6F6EF}" type="pres">
      <dgm:prSet presAssocID="{4CCDDDAF-CE79-544E-A67D-21E583513FB6}" presName="parTrans" presStyleLbl="bgSibTrans2D1" presStyleIdx="3" presStyleCnt="6"/>
      <dgm:spPr/>
      <dgm:t>
        <a:bodyPr/>
        <a:lstStyle/>
        <a:p>
          <a:endParaRPr lang="fr-FR"/>
        </a:p>
      </dgm:t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1A4675-BF82-FB45-9A02-D181E233724D}" type="pres">
      <dgm:prSet presAssocID="{7EDF04CC-88E7-DC47-B451-CC376832A9D3}" presName="parTrans" presStyleLbl="bgSibTrans2D1" presStyleIdx="4" presStyleCnt="6"/>
      <dgm:spPr/>
      <dgm:t>
        <a:bodyPr/>
        <a:lstStyle/>
        <a:p>
          <a:endParaRPr lang="fr-FR"/>
        </a:p>
      </dgm:t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88B08BD-CE16-454E-8DF6-85A3CE5F90D1}" type="pres">
      <dgm:prSet presAssocID="{83EDABE2-C417-C449-A1FD-F1BF99B1BA76}" presName="parTrans" presStyleLbl="bgSibTrans2D1" presStyleIdx="5" presStyleCnt="6"/>
      <dgm:spPr/>
      <dgm:t>
        <a:bodyPr/>
        <a:lstStyle/>
        <a:p>
          <a:endParaRPr lang="en-GB"/>
        </a:p>
      </dgm:t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ESS</a:t>
          </a:r>
          <a:r>
            <a:rPr lang="el-GR" sz="1800" kern="1200" dirty="0" smtClean="0"/>
            <a:t>ν</a:t>
          </a:r>
          <a:r>
            <a:rPr lang="en-US" sz="1800" kern="1200" dirty="0" smtClean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BENE (2004-2008)</a:t>
          </a:r>
          <a:endParaRPr lang="en-GB" sz="900" kern="1200" dirty="0"/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ISS (2005-2007)</a:t>
          </a:r>
          <a:endParaRPr lang="en-GB" sz="900" kern="1200" dirty="0"/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EURO</a:t>
          </a:r>
          <a:r>
            <a:rPr lang="el-GR" sz="900" kern="1200" dirty="0" smtClean="0"/>
            <a:t>ν</a:t>
          </a:r>
          <a:r>
            <a:rPr lang="en-US" sz="900" kern="1200" dirty="0" smtClean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LAGUNA (2008-2010)</a:t>
          </a:r>
          <a:endParaRPr lang="en-GB" sz="900" kern="1200" dirty="0"/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LAGUNA-LBNO (2010-2014)</a:t>
          </a:r>
          <a:endParaRPr lang="en-GB" sz="900" kern="1200" dirty="0"/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16/11/2017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16/11/2017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85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5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18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22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42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50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98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7691" y="9595"/>
            <a:ext cx="6213762" cy="1143000"/>
          </a:xfrm>
        </p:spPr>
        <p:txBody>
          <a:bodyPr>
            <a:normAutofit/>
          </a:bodyPr>
          <a:lstStyle>
            <a:lvl1pPr>
              <a:defRPr sz="4000">
                <a:latin typeface="Times New Roman"/>
                <a:cs typeface="Times New Roman"/>
              </a:defRPr>
            </a:lvl1pPr>
          </a:lstStyle>
          <a:p>
            <a:r>
              <a:rPr lang="en-GB" noProof="0" dirty="0" err="1" smtClean="0"/>
              <a:t>Cliquez</a:t>
            </a:r>
            <a:r>
              <a:rPr lang="en-GB" noProof="0" dirty="0" smtClean="0"/>
              <a:t> et </a:t>
            </a:r>
            <a:r>
              <a:rPr lang="en-GB" noProof="0" dirty="0" err="1" smtClean="0"/>
              <a:t>modifiez</a:t>
            </a:r>
            <a:r>
              <a:rPr lang="en-GB" noProof="0" dirty="0" smtClean="0"/>
              <a:t> le titre</a:t>
            </a: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noProof="0" smtClean="0"/>
              <a:t>6 November 2017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noProof="0" smtClean="0"/>
              <a:t>GRIPnu Partikeldagarna 2017                                  Tord Ekelöf, Uppsala University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4736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6 November 2017</a:t>
            </a:r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GRIPnu Partikeldagarna 2017                                  Tord Ekelöf, Uppsala University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52C18-6637-5F4D-8CDD-BDF071C6CFE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49435615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854203" cy="365125"/>
          </a:xfrm>
        </p:spPr>
        <p:txBody>
          <a:bodyPr/>
          <a:lstStyle/>
          <a:p>
            <a:r>
              <a:rPr lang="de-DE" smtClean="0"/>
              <a:t>6 November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92874"/>
            <a:ext cx="3617103" cy="365125"/>
          </a:xfrm>
        </p:spPr>
        <p:txBody>
          <a:bodyPr/>
          <a:lstStyle/>
          <a:p>
            <a:r>
              <a:rPr lang="sv-SE" smtClean="0"/>
              <a:t>GRIPnu Partikeldagarna 2017                                  Tord Ekelöf, Uppsala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492873"/>
            <a:ext cx="98401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2015-12-15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Seminar in Grenoble                                     Tord Ekelöf   Uppsala University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DAD6C-0DCC-4192-B650-DD02CF011342}" type="slidenum">
              <a:rPr lang="fr-FR" altLang="de-DE"/>
              <a:pPr/>
              <a:t>‹#›</a:t>
            </a:fld>
            <a:endParaRPr lang="fr-FR" altLang="de-DE"/>
          </a:p>
        </p:txBody>
      </p:sp>
    </p:spTree>
    <p:extLst>
      <p:ext uri="{BB962C8B-B14F-4D97-AF65-F5344CB8AC3E}">
        <p14:creationId xmlns:p14="http://schemas.microsoft.com/office/powerpoint/2010/main" val="971498134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Cliquez</a:t>
            </a:r>
            <a:r>
              <a:rPr lang="en-US" dirty="0" smtClean="0"/>
              <a:t> et </a:t>
            </a:r>
            <a:r>
              <a:rPr lang="en-US" dirty="0" err="1" smtClean="0"/>
              <a:t>modifiez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588670"/>
            <a:ext cx="2133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ea typeface="ＭＳ Ｐゴシック" charset="0"/>
              </a:rPr>
              <a:t>6 November 2017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588670"/>
            <a:ext cx="2895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mtClean="0">
                <a:ea typeface="ＭＳ Ｐゴシック" charset="0"/>
              </a:rPr>
              <a:t>GRIPnu Partikeldagarna 2017                                  Tord Ekelöf, Uppsala University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588670"/>
            <a:ext cx="2133600" cy="28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3" name="Image 2" descr="iphc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4292" cy="883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1955"/>
            <a:ext cx="1652155" cy="46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t.eu/COST_Actions/ca/CA1513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jpe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6 November 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GRIPnu Partikeldagarna 2017                                  Tord Ekelöf, Uppsala University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2C18-6637-5F4D-8CDD-BDF071C6CFEB}" type="slidenum">
              <a:rPr lang="fr-FR" altLang="en-US" smtClean="0"/>
              <a:pPr/>
              <a:t>1</a:t>
            </a:fld>
            <a:endParaRPr lang="fr-FR" altLang="en-US"/>
          </a:p>
        </p:txBody>
      </p:sp>
      <p:pic>
        <p:nvPicPr>
          <p:cNvPr id="5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78" y="736579"/>
            <a:ext cx="6382819" cy="499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8859" y="1083759"/>
            <a:ext cx="719780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The </a:t>
            </a:r>
            <a:r>
              <a:rPr lang="sv-SE" sz="4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physics</a:t>
            </a:r>
            <a:r>
              <a:rPr lang="sv-SE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sv-SE" sz="4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case</a:t>
            </a:r>
            <a:r>
              <a:rPr lang="sv-SE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sv-SE" sz="4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of</a:t>
            </a:r>
            <a:r>
              <a:rPr lang="sv-SE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the </a:t>
            </a:r>
          </a:p>
          <a:p>
            <a:pPr algn="ctr"/>
            <a:r>
              <a:rPr lang="sv-SE" sz="4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proposed</a:t>
            </a:r>
            <a:r>
              <a:rPr lang="sv-SE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sv-SE" sz="4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large</a:t>
            </a:r>
            <a:r>
              <a:rPr lang="sv-SE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sv-SE" sz="4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Water</a:t>
            </a:r>
            <a:r>
              <a:rPr lang="sv-SE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sv-SE" sz="4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Cherenkov</a:t>
            </a:r>
            <a:r>
              <a:rPr lang="sv-SE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sv-SE" sz="4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Detector</a:t>
            </a:r>
            <a:r>
              <a:rPr lang="sv-SE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sv-SE" sz="4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GRIPnu</a:t>
            </a:r>
            <a:endParaRPr lang="en-US" sz="48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35138" y="5787697"/>
            <a:ext cx="4647427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GB" dirty="0">
                <a:solidFill>
                  <a:srgbClr val="0070C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SFS Particle Days Stockholm 6 November 2017</a:t>
            </a:r>
          </a:p>
          <a:p>
            <a:pPr algn="ctr">
              <a:lnSpc>
                <a:spcPct val="90000"/>
              </a:lnSpc>
            </a:pPr>
            <a:r>
              <a:rPr lang="en-GB" dirty="0">
                <a:solidFill>
                  <a:srgbClr val="0070C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Tord Ekelöf</a:t>
            </a:r>
          </a:p>
          <a:p>
            <a:pPr algn="ctr">
              <a:lnSpc>
                <a:spcPct val="90000"/>
              </a:lnSpc>
            </a:pPr>
            <a:r>
              <a:rPr lang="en-GB" sz="1400" dirty="0">
                <a:solidFill>
                  <a:srgbClr val="0070C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Uppsala University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565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476406" y="9595"/>
            <a:ext cx="8074461" cy="79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The neutron and neutrino beams</a:t>
            </a:r>
            <a:endParaRPr lang="en-US" sz="32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Times New Roman" charset="0"/>
                <a:ea typeface="ＭＳ Ｐゴシック" charset="0"/>
                <a:cs typeface="ＭＳ Ｐゴシック" charset="0"/>
              </a:rPr>
              <a:t>6 November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mtClean="0">
                <a:latin typeface="Times New Roman" charset="0"/>
                <a:ea typeface="ＭＳ Ｐゴシック" charset="0"/>
                <a:cs typeface="ＭＳ Ｐゴシック" charset="0"/>
              </a:rPr>
              <a:t>GRIPnu Partikeldagarna 2017                                  Tord Ekelöf, Uppsala University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384" y="683576"/>
            <a:ext cx="9144000" cy="6096000"/>
          </a:xfrm>
          <a:prstGeom prst="rect">
            <a:avLst/>
          </a:prstGeom>
        </p:spPr>
      </p:pic>
      <p:sp>
        <p:nvSpPr>
          <p:cNvPr id="13" name="Arc 12"/>
          <p:cNvSpPr/>
          <p:nvPr/>
        </p:nvSpPr>
        <p:spPr>
          <a:xfrm rot="11234113">
            <a:off x="5739922" y="3159657"/>
            <a:ext cx="271101" cy="134381"/>
          </a:xfrm>
          <a:prstGeom prst="arc">
            <a:avLst/>
          </a:prstGeom>
          <a:noFill/>
          <a:ln w="9525" cap="flat" cmpd="sng" algn="ctr">
            <a:solidFill>
              <a:srgbClr val="2DA2BF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14" name="Arc 13"/>
          <p:cNvSpPr/>
          <p:nvPr/>
        </p:nvSpPr>
        <p:spPr>
          <a:xfrm rot="8902461" flipV="1">
            <a:off x="6167383" y="2591912"/>
            <a:ext cx="271101" cy="285123"/>
          </a:xfrm>
          <a:prstGeom prst="arc">
            <a:avLst>
              <a:gd name="adj1" fmla="val 15426064"/>
              <a:gd name="adj2" fmla="val 0"/>
            </a:avLst>
          </a:prstGeom>
          <a:noFill/>
          <a:ln w="9525" cap="flat" cmpd="sng" algn="ctr">
            <a:solidFill>
              <a:srgbClr val="2DA2BF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15" name="Arc 14"/>
          <p:cNvSpPr/>
          <p:nvPr/>
        </p:nvSpPr>
        <p:spPr>
          <a:xfrm rot="11234113">
            <a:off x="5892142" y="3204352"/>
            <a:ext cx="271101" cy="134381"/>
          </a:xfrm>
          <a:prstGeom prst="arc">
            <a:avLst/>
          </a:prstGeom>
          <a:noFill/>
          <a:ln w="9525" cap="flat" cmpd="sng" algn="ctr">
            <a:solidFill>
              <a:srgbClr val="2DA2BF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17" name="Left Arrow 16"/>
          <p:cNvSpPr/>
          <p:nvPr/>
        </p:nvSpPr>
        <p:spPr bwMode="auto">
          <a:xfrm rot="18806736">
            <a:off x="5418883" y="2466928"/>
            <a:ext cx="1336815" cy="160111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18" name="Left Arrow 17"/>
          <p:cNvSpPr/>
          <p:nvPr/>
        </p:nvSpPr>
        <p:spPr bwMode="auto">
          <a:xfrm rot="20942078">
            <a:off x="4159107" y="3635965"/>
            <a:ext cx="947683" cy="60764"/>
          </a:xfrm>
          <a:prstGeom prst="lef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19" name="Left Arrow 18"/>
          <p:cNvSpPr/>
          <p:nvPr/>
        </p:nvSpPr>
        <p:spPr bwMode="auto">
          <a:xfrm rot="13513412">
            <a:off x="5057102" y="3667724"/>
            <a:ext cx="372764" cy="56090"/>
          </a:xfrm>
          <a:prstGeom prst="lef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 rot="18906011">
            <a:off x="5792861" y="1914565"/>
            <a:ext cx="286292" cy="4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Arial" charset="0"/>
                <a:cs typeface="Arial" charset="0"/>
              </a:rPr>
              <a:t>p</a:t>
            </a:r>
          </a:p>
        </p:txBody>
      </p:sp>
      <p:sp>
        <p:nvSpPr>
          <p:cNvPr id="22" name="Left Arrow 21"/>
          <p:cNvSpPr/>
          <p:nvPr/>
        </p:nvSpPr>
        <p:spPr>
          <a:xfrm rot="18806736">
            <a:off x="4873365" y="2989536"/>
            <a:ext cx="1503907" cy="112180"/>
          </a:xfrm>
          <a:prstGeom prst="lef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23" name="TextBox 26"/>
          <p:cNvSpPr txBox="1">
            <a:spLocks noChangeArrowheads="1"/>
          </p:cNvSpPr>
          <p:nvPr/>
        </p:nvSpPr>
        <p:spPr bwMode="auto">
          <a:xfrm rot="20763887">
            <a:off x="4429721" y="3140259"/>
            <a:ext cx="286292" cy="43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charset="0"/>
                <a:ea typeface="Arial" charset="0"/>
                <a:cs typeface="Arial" charset="0"/>
              </a:rPr>
              <a:t>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404432" y="1684416"/>
            <a:ext cx="646278" cy="2034563"/>
            <a:chOff x="5914799" y="1137039"/>
            <a:chExt cx="646278" cy="2034563"/>
          </a:xfrm>
        </p:grpSpPr>
        <p:sp>
          <p:nvSpPr>
            <p:cNvPr id="28" name="Up Arrow 27"/>
            <p:cNvSpPr/>
            <p:nvPr/>
          </p:nvSpPr>
          <p:spPr bwMode="auto">
            <a:xfrm rot="19696114">
              <a:off x="6077138" y="1137039"/>
              <a:ext cx="105168" cy="1512087"/>
            </a:xfrm>
            <a:prstGeom prst="upArrow">
              <a:avLst>
                <a:gd name="adj1" fmla="val 44702"/>
                <a:gd name="adj2" fmla="val 50000"/>
              </a:avLst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"/>
                <a:cs typeface=""/>
              </a:endParaRPr>
            </a:p>
          </p:txBody>
        </p:sp>
        <p:sp>
          <p:nvSpPr>
            <p:cNvPr id="20" name="TextBox 24"/>
            <p:cNvSpPr txBox="1">
              <a:spLocks noChangeArrowheads="1"/>
            </p:cNvSpPr>
            <p:nvPr/>
          </p:nvSpPr>
          <p:spPr bwMode="auto">
            <a:xfrm rot="19881785">
              <a:off x="5964598" y="1360227"/>
              <a:ext cx="3706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charset="0"/>
                  <a:ea typeface="Arial" charset="0"/>
                  <a:cs typeface="Arial" charset="0"/>
                </a:rPr>
                <a:t>ν</a:t>
              </a:r>
              <a:endPara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TextBox 27"/>
            <p:cNvSpPr txBox="1">
              <a:spLocks noChangeArrowheads="1"/>
            </p:cNvSpPr>
            <p:nvPr/>
          </p:nvSpPr>
          <p:spPr bwMode="auto">
            <a:xfrm rot="21057420">
              <a:off x="5914799" y="2832726"/>
              <a:ext cx="350561" cy="33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Arial" charset="0"/>
                  <a:cs typeface="Arial" charset="0"/>
                </a:rPr>
                <a:t>H</a:t>
              </a:r>
              <a:r>
                <a:rPr kumimoji="0" lang="en-US" altLang="en-US" sz="24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25" name="Curved Right Arrow 24"/>
            <p:cNvSpPr/>
            <p:nvPr/>
          </p:nvSpPr>
          <p:spPr>
            <a:xfrm rot="19300527">
              <a:off x="6047291" y="2477736"/>
              <a:ext cx="302651" cy="484942"/>
            </a:xfrm>
            <a:prstGeom prst="curvedRightArrow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"/>
                <a:cs typeface=""/>
              </a:endParaRPr>
            </a:p>
          </p:txBody>
        </p:sp>
        <p:sp>
          <p:nvSpPr>
            <p:cNvPr id="26" name="Left Arrow 25"/>
            <p:cNvSpPr/>
            <p:nvPr/>
          </p:nvSpPr>
          <p:spPr>
            <a:xfrm rot="3429787">
              <a:off x="6382290" y="2452350"/>
              <a:ext cx="248899" cy="108674"/>
            </a:xfrm>
            <a:prstGeom prst="leftArrow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"/>
                <a:cs typeface="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0717" y="6447955"/>
            <a:ext cx="111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FF00"/>
                </a:solidFill>
              </a:rPr>
              <a:t>May 2017</a:t>
            </a:r>
            <a:endParaRPr lang="en-GB">
              <a:solidFill>
                <a:srgbClr val="FFFF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 bwMode="auto">
          <a:xfrm rot="19881785">
            <a:off x="5678266" y="3034086"/>
            <a:ext cx="382448" cy="30115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09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1" y="936742"/>
            <a:ext cx="7921272" cy="27934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0" y="3749241"/>
            <a:ext cx="8826490" cy="3061167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0893" y="9596"/>
            <a:ext cx="6212984" cy="807622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 spectra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6 November 2017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GRIPnu Partikeldagarna 2017                                  Tord Ekelöf, Uppsala University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275766" y="697682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5</a:t>
            </a:r>
            <a:r>
              <a:rPr lang="en-US" dirty="0">
                <a:latin typeface="Times New Roman"/>
                <a:cs typeface="Times New Roman"/>
              </a:rPr>
              <a:t>4</a:t>
            </a:r>
            <a:r>
              <a:rPr lang="en-US" dirty="0" smtClean="0">
                <a:latin typeface="Times New Roman"/>
                <a:cs typeface="Times New Roman"/>
              </a:rPr>
              <a:t>0 km (2 GeV), 10 years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26635" y="643570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below </a:t>
            </a:r>
            <a:r>
              <a:rPr lang="el-GR" dirty="0" err="1" smtClean="0">
                <a:latin typeface="Times New Roman"/>
                <a:cs typeface="Times New Roman"/>
              </a:rPr>
              <a:t>ν</a:t>
            </a:r>
            <a:r>
              <a:rPr lang="el-GR" baseline="-25000" dirty="0" err="1" smtClean="0">
                <a:latin typeface="Times New Roman"/>
                <a:cs typeface="Times New Roman"/>
              </a:rPr>
              <a:t>τ</a:t>
            </a:r>
            <a:r>
              <a:rPr lang="en-US" dirty="0" smtClean="0">
                <a:latin typeface="Times New Roman"/>
                <a:cs typeface="Times New Roman"/>
              </a:rPr>
              <a:t> production, almost only QE events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84695" y="1089061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neutrinos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21605" y="1089061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anti-neutrinos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 years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8 years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3390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en-US" baseline="-25000" dirty="0" smtClean="0">
                <a:latin typeface="Times New Roman"/>
                <a:cs typeface="Times New Roman"/>
              </a:rPr>
              <a:t>CP</a:t>
            </a:r>
            <a:r>
              <a:rPr lang="en-US" dirty="0" smtClean="0">
                <a:latin typeface="Times New Roman"/>
                <a:cs typeface="Times New Roman"/>
              </a:rPr>
              <a:t>=0</a:t>
            </a:r>
            <a:endParaRPr lang="en-GB" dirty="0">
              <a:latin typeface="Times New Roman"/>
              <a:cs typeface="Times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163" y="2086209"/>
            <a:ext cx="3762145" cy="3554164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7691" y="9595"/>
            <a:ext cx="6213762" cy="8724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2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Times New Roman" charset="0"/>
                <a:ea typeface="ＭＳ Ｐゴシック" charset="0"/>
                <a:cs typeface="ＭＳ Ｐゴシック" charset="0"/>
              </a:rPr>
              <a:t>6 November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GRIPnu</a:t>
            </a:r>
            <a:r>
              <a:rPr lang="sv-SE" dirty="0" smtClean="0">
                <a:latin typeface="Times New Roman" charset="0"/>
                <a:ea typeface="ＭＳ Ｐゴシック" charset="0"/>
                <a:cs typeface="ＭＳ Ｐゴシック" charset="0"/>
              </a:rPr>
              <a:t> Partikeldagarna 2017                                  Tord Ekelöf, Uppsala University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6190735" y="1137912"/>
            <a:ext cx="1594022" cy="28207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679294" y="897869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2</a:t>
            </a:r>
            <a:r>
              <a:rPr lang="en-GB" sz="2000" baseline="30000" dirty="0" smtClean="0">
                <a:latin typeface="Times New Roman"/>
                <a:cs typeface="Times New Roman"/>
              </a:rPr>
              <a:t>nd</a:t>
            </a:r>
            <a:r>
              <a:rPr lang="en-GB" sz="2000" dirty="0" smtClean="0"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dirty="0" smtClean="0">
                <a:latin typeface="Times New Roman"/>
                <a:cs typeface="Times New Roman"/>
              </a:rPr>
              <a:t>well covered by the ESS neutrino spectrum</a:t>
            </a:r>
            <a:endParaRPr lang="en-GB" sz="2000" dirty="0">
              <a:latin typeface="Times New Roman"/>
              <a:cs typeface="Times New Roman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8077200" y="4320160"/>
            <a:ext cx="0" cy="13202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945770" y="5557150"/>
            <a:ext cx="2129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1</a:t>
            </a:r>
            <a:r>
              <a:rPr lang="en-GB" sz="2000" baseline="30000" dirty="0" smtClean="0">
                <a:latin typeface="Times New Roman"/>
                <a:cs typeface="Times New Roman"/>
              </a:rPr>
              <a:t>st</a:t>
            </a:r>
            <a:r>
              <a:rPr lang="en-GB" sz="2000" dirty="0" smtClean="0">
                <a:latin typeface="Times New Roman"/>
                <a:cs typeface="Times New Roman"/>
              </a:rPr>
              <a:t> oscillation max.</a:t>
            </a:r>
            <a:endParaRPr lang="en-GB" sz="2000" dirty="0">
              <a:latin typeface="Times New Roman"/>
              <a:cs typeface="Times New Roman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85831" y="2100582"/>
            <a:ext cx="4510540" cy="3669947"/>
            <a:chOff x="4366643" y="3103260"/>
            <a:chExt cx="4510540" cy="2884030"/>
          </a:xfrm>
        </p:grpSpPr>
        <p:sp>
          <p:nvSpPr>
            <p:cNvPr id="14" name="ZoneTexte 18"/>
            <p:cNvSpPr txBox="1"/>
            <p:nvPr/>
          </p:nvSpPr>
          <p:spPr>
            <a:xfrm rot="16200000">
              <a:off x="3863148" y="3792409"/>
              <a:ext cx="1468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Times New Roman"/>
                  <a:cs typeface="Times New Roman"/>
                </a:rPr>
                <a:t>P(</a:t>
              </a:r>
              <a:r>
                <a:rPr lang="el-GR" sz="2400" i="1" dirty="0" smtClean="0">
                  <a:latin typeface="Times New Roman"/>
                  <a:cs typeface="Times New Roman"/>
                </a:rPr>
                <a:t>ν</a:t>
              </a:r>
              <a:r>
                <a:rPr lang="el-GR" sz="2400" i="1" baseline="-25000" dirty="0" smtClean="0">
                  <a:latin typeface="Times New Roman"/>
                  <a:cs typeface="Times New Roman"/>
                </a:rPr>
                <a:t>μ</a:t>
              </a:r>
              <a:r>
                <a:rPr lang="fr-CH" sz="2400" i="1" dirty="0" smtClean="0">
                  <a:latin typeface="Times New Roman"/>
                  <a:cs typeface="Times New Roman"/>
                </a:rPr>
                <a:t>→</a:t>
              </a:r>
              <a:r>
                <a:rPr lang="el-GR" sz="2400" i="1" dirty="0" smtClean="0">
                  <a:latin typeface="Times New Roman"/>
                  <a:cs typeface="Times New Roman"/>
                </a:rPr>
                <a:t>ν</a:t>
              </a:r>
              <a:r>
                <a:rPr lang="en-US" sz="2400" i="1" baseline="-25000" dirty="0" smtClean="0">
                  <a:latin typeface="Times New Roman"/>
                  <a:cs typeface="Times New Roman"/>
                </a:rPr>
                <a:t>e</a:t>
              </a:r>
              <a:r>
                <a:rPr lang="en-US" sz="2400" i="1" dirty="0" smtClean="0">
                  <a:latin typeface="Times New Roman"/>
                  <a:cs typeface="Times New Roman"/>
                </a:rPr>
                <a:t>)</a:t>
              </a:r>
              <a:endParaRPr lang="en-US" sz="2400" i="1" dirty="0">
                <a:latin typeface="Times New Roman"/>
                <a:cs typeface="Times New Roman"/>
              </a:endParaRPr>
            </a:p>
          </p:txBody>
        </p:sp>
        <p:cxnSp>
          <p:nvCxnSpPr>
            <p:cNvPr id="15" name="Connecteur droit avec flèche 12"/>
            <p:cNvCxnSpPr/>
            <p:nvPr/>
          </p:nvCxnSpPr>
          <p:spPr>
            <a:xfrm>
              <a:off x="7081940" y="3728892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3"/>
            <p:cNvSpPr txBox="1"/>
            <p:nvPr/>
          </p:nvSpPr>
          <p:spPr>
            <a:xfrm>
              <a:off x="6019800" y="3269121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2</a:t>
              </a:r>
              <a:r>
                <a:rPr lang="en-US" i="1" baseline="30000" dirty="0" smtClean="0">
                  <a:latin typeface="Times New Roman"/>
                  <a:cs typeface="Times New Roman"/>
                </a:rPr>
                <a:t>nd</a:t>
              </a:r>
              <a:r>
                <a:rPr lang="en-US" i="1" dirty="0" smtClean="0">
                  <a:latin typeface="Times New Roman"/>
                  <a:cs typeface="Times New Roman"/>
                </a:rPr>
                <a:t> oscillation maximum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4450009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 smtClean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 smtClean="0">
                  <a:latin typeface="Times New Roman"/>
                  <a:cs typeface="Times New Roman"/>
                </a:rPr>
                <a:t>13</a:t>
              </a:r>
              <a:r>
                <a:rPr lang="en-US" b="1" dirty="0" smtClean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</a:t>
              </a:r>
              <a:r>
                <a:rPr lang="en-US" sz="1400" b="1" dirty="0" smtClean="0">
                  <a:latin typeface="Times New Roman"/>
                  <a:cs typeface="Times New Roman"/>
                </a:rPr>
                <a:t>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 smtClean="0">
                  <a:latin typeface="Times New Roman"/>
                  <a:cs typeface="Times New Roman"/>
                </a:rPr>
                <a:t>)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46452" y="3459313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latin typeface="Symbol" charset="0"/>
                </a:rPr>
                <a:t>d</a:t>
              </a:r>
              <a:r>
                <a:rPr lang="en-US" baseline="-25000" dirty="0" err="1"/>
                <a:t>CP</a:t>
              </a:r>
              <a:r>
                <a:rPr lang="en-US" dirty="0" smtClean="0"/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srgbClr val="00B0F0"/>
                  </a:solidFill>
                  <a:latin typeface="Symbol" charset="0"/>
                </a:rPr>
                <a:t>d</a:t>
              </a:r>
              <a:r>
                <a:rPr lang="en-US" baseline="-25000" dirty="0" err="1" smtClean="0">
                  <a:solidFill>
                    <a:srgbClr val="00B0F0"/>
                  </a:solidFill>
                </a:rPr>
                <a:t>CP</a:t>
              </a:r>
              <a:r>
                <a:rPr lang="en-US" dirty="0">
                  <a:solidFill>
                    <a:srgbClr val="00B0F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66FF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FF66FF"/>
                  </a:solidFill>
                </a:rPr>
                <a:t>CP</a:t>
              </a:r>
              <a:r>
                <a:rPr lang="en-US" dirty="0" smtClean="0">
                  <a:solidFill>
                    <a:srgbClr val="FF66FF"/>
                  </a:solidFill>
                </a:rPr>
                <a:t>=+90</a:t>
              </a:r>
              <a:endParaRPr lang="en-US" dirty="0">
                <a:solidFill>
                  <a:srgbClr val="FF66FF"/>
                </a:solidFill>
              </a:endParaRPr>
            </a:p>
          </p:txBody>
        </p:sp>
        <p:sp>
          <p:nvSpPr>
            <p:cNvPr id="19" name="ZoneTexte 36"/>
            <p:cNvSpPr txBox="1"/>
            <p:nvPr/>
          </p:nvSpPr>
          <p:spPr>
            <a:xfrm>
              <a:off x="8242999" y="56179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L/E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6881" y="3103260"/>
              <a:ext cx="3980302" cy="2558766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0" y="85341"/>
            <a:ext cx="1382750" cy="13903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2214" y="5882394"/>
            <a:ext cx="6192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L(2</a:t>
            </a:r>
            <a:r>
              <a:rPr lang="en-US" baseline="30000" dirty="0" smtClean="0"/>
              <a:t>nd</a:t>
            </a:r>
            <a:r>
              <a:rPr lang="en-US" dirty="0" smtClean="0"/>
              <a:t> max) =1500 (km) x E (GeV) =1500x0.35 = 525 km</a:t>
            </a:r>
          </a:p>
          <a:p>
            <a:r>
              <a:rPr lang="en-US" dirty="0" smtClean="0"/>
              <a:t>L(1</a:t>
            </a:r>
            <a:r>
              <a:rPr lang="en-US" baseline="30000" dirty="0" smtClean="0"/>
              <a:t>st</a:t>
            </a:r>
            <a:r>
              <a:rPr lang="en-US" dirty="0" smtClean="0"/>
              <a:t> max)  =  500 (km) x E(GeV) =   500x0.35 = 175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4766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6 November 2017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GRIPnu Partikeldagarna 2017                                  Tord Ekelöf, Uppsala University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2" y="985984"/>
            <a:ext cx="4540468" cy="3218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948914"/>
            <a:ext cx="4492123" cy="31444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718" y="4287803"/>
            <a:ext cx="4876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little dependence on mass hierarchy (not so long baseline),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GB" dirty="0" err="1" smtClean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GB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 coverage at 5 </a:t>
            </a:r>
            <a:r>
              <a:rPr lang="en-GB" dirty="0" err="1" smtClean="0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 C.L. up to 60%,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GB" dirty="0" err="1" smtClean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GB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 accuracy down to 6° at 0° and 180° (absence of CPV for these two values),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not yet optimized facility.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861" y="3998940"/>
            <a:ext cx="3708400" cy="284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43" y="433563"/>
            <a:ext cx="6884957" cy="11570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3600" dirty="0" smtClean="0">
                <a:solidFill>
                  <a:srgbClr val="0432FF"/>
                </a:solidFill>
              </a:rPr>
              <a:t>EU COST project </a:t>
            </a:r>
            <a:r>
              <a:rPr lang="en-US" sz="3600" dirty="0">
                <a:solidFill>
                  <a:srgbClr val="0432FF"/>
                </a:solidFill>
              </a:rPr>
              <a:t>for ESS</a:t>
            </a:r>
            <a:r>
              <a:rPr lang="el-GR" sz="3600" dirty="0">
                <a:solidFill>
                  <a:srgbClr val="0432FF"/>
                </a:solidFill>
              </a:rPr>
              <a:t>ν</a:t>
            </a:r>
            <a:r>
              <a:rPr lang="sv-SE" sz="3600" dirty="0">
                <a:solidFill>
                  <a:srgbClr val="0432FF"/>
                </a:solidFill>
              </a:rPr>
              <a:t>SB </a:t>
            </a:r>
            <a:r>
              <a:rPr lang="en-US" sz="3600" dirty="0">
                <a:solidFill>
                  <a:srgbClr val="0432FF"/>
                </a:solidFill>
              </a:rPr>
              <a:t>networking approved in 2016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Times New Roman" charset="0"/>
                <a:ea typeface="ＭＳ Ｐゴシック" charset="0"/>
                <a:cs typeface="ＭＳ Ｐゴシック" charset="0"/>
              </a:rPr>
              <a:t>6 November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mtClean="0">
                <a:latin typeface="Times New Roman" charset="0"/>
                <a:ea typeface="ＭＳ Ｐゴシック" charset="0"/>
                <a:cs typeface="ＭＳ Ｐゴシック" charset="0"/>
              </a:rPr>
              <a:t>GRIPnu Partikeldagarna 2017                                  Tord Ekelöf, Uppsala University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835393"/>
            <a:ext cx="84292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 dirty="0" err="1" smtClean="0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GB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GB" i="1" dirty="0">
                <a:latin typeface="Times New Roman" charset="0"/>
                <a:ea typeface="Times New Roman" charset="0"/>
                <a:cs typeface="Times New Roman" charset="0"/>
              </a:rPr>
              <a:t>Combining forces for a novel European facility for neutrino-antineutrino symmetry violation </a:t>
            </a:r>
            <a:r>
              <a:rPr lang="en-GB" i="1" dirty="0" smtClean="0">
                <a:latin typeface="Times New Roman" charset="0"/>
                <a:ea typeface="Times New Roman" charset="0"/>
                <a:cs typeface="Times New Roman" charset="0"/>
              </a:rPr>
              <a:t>discovery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GB" b="1" dirty="0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http://www.cost.eu/COST_Actions/ca/CA15139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Granted 0.5 MEUR)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1241" cy="126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7" y="3277251"/>
            <a:ext cx="4035146" cy="3330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184437"/>
            <a:ext cx="52026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Major goals of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aggregate the community of neutrino physics in Europe to study the ESS</a:t>
            </a:r>
            <a:r>
              <a:rPr lang="el-GR" dirty="0"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SB concept in a spirit of inclusiveness,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impact the priority list of High Energy Physics policy makers and of funding agencies to this new approach to the experimental discovery of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leptonic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CP violation.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13 participating countries (network still growing).</a:t>
            </a:r>
            <a:endParaRPr lang="en-GB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 rot="19979315">
            <a:off x="6608894" y="2037692"/>
            <a:ext cx="2511329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Special session at the </a:t>
            </a:r>
          </a:p>
          <a:p>
            <a:pPr algn="ctr"/>
            <a:r>
              <a:rPr lang="en-GB" sz="2000" dirty="0" smtClean="0"/>
              <a:t>NUFACT2017 </a:t>
            </a:r>
            <a:r>
              <a:rPr lang="en-GB" sz="2000" dirty="0" err="1" smtClean="0"/>
              <a:t>worshop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143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75056"/>
            <a:ext cx="7098145" cy="11570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GB" sz="3200" dirty="0" smtClean="0">
                <a:solidFill>
                  <a:srgbClr val="0432FF"/>
                </a:solidFill>
              </a:rPr>
              <a:t>A EU/H2020 project for a ESS</a:t>
            </a:r>
            <a:r>
              <a:rPr lang="el-GR" sz="3200" dirty="0" smtClean="0">
                <a:solidFill>
                  <a:srgbClr val="0432FF"/>
                </a:solidFill>
              </a:rPr>
              <a:t>ν</a:t>
            </a:r>
            <a:r>
              <a:rPr lang="sv-SE" sz="3200" dirty="0" smtClean="0">
                <a:solidFill>
                  <a:srgbClr val="0432FF"/>
                </a:solidFill>
              </a:rPr>
              <a:t>SB </a:t>
            </a:r>
            <a:r>
              <a:rPr lang="en-GB" sz="3200" dirty="0" smtClean="0">
                <a:solidFill>
                  <a:srgbClr val="0432FF"/>
                </a:solidFill>
              </a:rPr>
              <a:t>Design Study approved in August 2017</a:t>
            </a:r>
            <a:br>
              <a:rPr lang="en-GB" sz="3200" dirty="0" smtClean="0">
                <a:solidFill>
                  <a:srgbClr val="0432FF"/>
                </a:solidFill>
              </a:rPr>
            </a:br>
            <a:r>
              <a:rPr lang="en-GB" sz="2400" dirty="0" smtClean="0">
                <a:solidFill>
                  <a:srgbClr val="0432FF"/>
                </a:solidFill>
              </a:rPr>
              <a:t>(Call </a:t>
            </a:r>
            <a:r>
              <a:rPr lang="en-GB" sz="2400" dirty="0">
                <a:solidFill>
                  <a:srgbClr val="0432FF"/>
                </a:solidFill>
              </a:rPr>
              <a:t>INFRADEV-01-2017)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latin typeface="Times New Roman" charset="0"/>
                <a:ea typeface="ＭＳ Ｐゴシック" charset="0"/>
                <a:cs typeface="ＭＳ Ｐゴシック" charset="0"/>
              </a:rPr>
              <a:t>6 November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mtClean="0">
                <a:latin typeface="Times New Roman" charset="0"/>
                <a:ea typeface="ＭＳ Ｐゴシック" charset="0"/>
                <a:cs typeface="ＭＳ Ｐゴシック" charset="0"/>
              </a:rPr>
              <a:t>GRIPnu Partikeldagarna 2017                                  Tord Ekelöf, Uppsala University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857348"/>
            <a:ext cx="876441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</a:t>
            </a:r>
            <a:r>
              <a:rPr lang="en-GB" b="1" dirty="0" smtClean="0">
                <a:latin typeface="Times New Roman" charset="0"/>
                <a:ea typeface="Times New Roman" charset="0"/>
                <a:cs typeface="Times New Roman" charset="0"/>
              </a:rPr>
              <a:t>Proposal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: Discovery 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using 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EU grant: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</p:txBody>
      </p:sp>
      <p:graphicFrame>
        <p:nvGraphicFramePr>
          <p:cNvPr id="14" name="Diagramme 3"/>
          <p:cNvGraphicFramePr/>
          <p:nvPr>
            <p:extLst>
              <p:ext uri="{D42A27DB-BD31-4B8C-83A1-F6EECF244321}">
                <p14:modId xmlns:p14="http://schemas.microsoft.com/office/powerpoint/2010/main" val="654486700"/>
              </p:ext>
            </p:extLst>
          </p:nvPr>
        </p:nvGraphicFramePr>
        <p:xfrm>
          <a:off x="5211047" y="2427403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5730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691" y="444344"/>
            <a:ext cx="621376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EU excellence criterion </a:t>
            </a:r>
            <a:br>
              <a:rPr lang="en-US" dirty="0" smtClean="0"/>
            </a:br>
            <a:r>
              <a:rPr lang="en-US" dirty="0" smtClean="0"/>
              <a:t>4.5 of 5 </a:t>
            </a:r>
            <a:r>
              <a:rPr lang="en-US" dirty="0" err="1" smtClean="0"/>
              <a:t>poins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noProof="0" smtClean="0"/>
              <a:t>6 November 2017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noProof="0" smtClean="0"/>
              <a:t>GRIPnu Partikeldagarna 2017                                  Tord Ekelöf, Uppsala University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16</a:t>
            </a:fld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827903" y="2150755"/>
            <a:ext cx="74881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FreeSansOblique"/>
              </a:rPr>
              <a:t>The proposal is addressing the use of ESS proton </a:t>
            </a:r>
            <a:r>
              <a:rPr lang="en-US" i="1" dirty="0" err="1">
                <a:latin typeface="FreeSansOblique"/>
              </a:rPr>
              <a:t>linac</a:t>
            </a:r>
            <a:r>
              <a:rPr lang="en-US" i="1" dirty="0">
                <a:latin typeface="FreeSansOblique"/>
              </a:rPr>
              <a:t> which would be tuned to provide up to an order of magnitude higher power proton</a:t>
            </a:r>
          </a:p>
          <a:p>
            <a:r>
              <a:rPr lang="en-US" i="1" dirty="0">
                <a:latin typeface="FreeSansOblique"/>
              </a:rPr>
              <a:t>beams than the present linear accelerators. The upgrade of the </a:t>
            </a:r>
            <a:r>
              <a:rPr lang="en-US" i="1" dirty="0" err="1">
                <a:latin typeface="FreeSansOblique"/>
              </a:rPr>
              <a:t>linac</a:t>
            </a:r>
            <a:r>
              <a:rPr lang="en-US" i="1" dirty="0">
                <a:latin typeface="FreeSansOblique"/>
              </a:rPr>
              <a:t> to high intensity neutrino beam to address matter-antimatter asymmetry</a:t>
            </a:r>
          </a:p>
          <a:p>
            <a:r>
              <a:rPr lang="en-US" i="1" dirty="0">
                <a:latin typeface="FreeSansOblique"/>
              </a:rPr>
              <a:t>in the lepton sector is very </a:t>
            </a:r>
            <a:r>
              <a:rPr lang="en-US" b="1" i="1" dirty="0">
                <a:latin typeface="FreeSansOblique"/>
              </a:rPr>
              <a:t>ambitious, is clearly innovative and beyond-the-state-of-the-art. </a:t>
            </a:r>
            <a:r>
              <a:rPr lang="en-US" i="1" dirty="0">
                <a:latin typeface="FreeSansOblique"/>
              </a:rPr>
              <a:t>It is a very well written proposal with clear</a:t>
            </a:r>
          </a:p>
          <a:p>
            <a:r>
              <a:rPr lang="en-US" i="1" dirty="0">
                <a:latin typeface="FreeSansOblique"/>
              </a:rPr>
              <a:t>objectives and </a:t>
            </a:r>
            <a:r>
              <a:rPr lang="en-US" b="1" i="1" dirty="0">
                <a:latin typeface="FreeSansOblique"/>
              </a:rPr>
              <a:t>sound concept and scientific case</a:t>
            </a:r>
            <a:r>
              <a:rPr lang="en-US" i="1" dirty="0">
                <a:latin typeface="FreeSansOblique"/>
              </a:rPr>
              <a:t>. The proposed methodology is credible. The project has good interdisciplinary approach.</a:t>
            </a:r>
          </a:p>
          <a:p>
            <a:r>
              <a:rPr lang="en-US" b="1" i="1" dirty="0">
                <a:latin typeface="FreeSansOblique"/>
              </a:rPr>
              <a:t>The proposal is timely and has advantages in costs and physics objectives over similar experiments.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40777"/>
            <a:ext cx="457546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criterion</a:t>
            </a:r>
            <a:br>
              <a:rPr lang="en-US" dirty="0" smtClean="0"/>
            </a:br>
            <a:r>
              <a:rPr lang="en-US" dirty="0" smtClean="0"/>
              <a:t>4.5 of 5 points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noProof="0" smtClean="0"/>
              <a:t>6 November 2017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noProof="0" smtClean="0"/>
              <a:t>GRIPnu Partikeldagarna 2017                                  Tord Ekelöf, Uppsala University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17</a:t>
            </a:fld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345989" y="2171852"/>
            <a:ext cx="85879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FreeSansOblique"/>
              </a:rPr>
              <a:t>The project will have significant impact on enhancing attractiveness of Europe in future neutrino programs in the long baseline scheme. </a:t>
            </a:r>
            <a:r>
              <a:rPr lang="en-US" i="1" dirty="0">
                <a:latin typeface="FreeSansOblique"/>
              </a:rPr>
              <a:t>The</a:t>
            </a:r>
          </a:p>
          <a:p>
            <a:r>
              <a:rPr lang="en-US" i="1" dirty="0">
                <a:latin typeface="FreeSansOblique"/>
              </a:rPr>
              <a:t>technical and scientific impacts due to the upgrade of ESS </a:t>
            </a:r>
            <a:r>
              <a:rPr lang="en-US" i="1" dirty="0" err="1">
                <a:latin typeface="FreeSansOblique"/>
              </a:rPr>
              <a:t>linac</a:t>
            </a:r>
            <a:r>
              <a:rPr lang="en-US" i="1" dirty="0">
                <a:latin typeface="FreeSansOblique"/>
              </a:rPr>
              <a:t> power, the construction of a high flux neutrino beam, implementation of the</a:t>
            </a:r>
          </a:p>
          <a:p>
            <a:r>
              <a:rPr lang="en-US" i="1" dirty="0">
                <a:latin typeface="FreeSansOblique"/>
              </a:rPr>
              <a:t>near and far detectors and also the potential discovery of CP violation in the lepton sector are high. </a:t>
            </a:r>
            <a:r>
              <a:rPr lang="en-US" b="1" i="1" dirty="0">
                <a:latin typeface="FreeSansOblique"/>
              </a:rPr>
              <a:t>The project is strongly supported by the</a:t>
            </a:r>
          </a:p>
          <a:p>
            <a:r>
              <a:rPr lang="en-US" b="1" i="1" dirty="0">
                <a:latin typeface="FreeSansOblique"/>
              </a:rPr>
              <a:t>main players in the field</a:t>
            </a:r>
            <a:r>
              <a:rPr lang="en-US" i="1" dirty="0">
                <a:latin typeface="FreeSansOblique"/>
              </a:rPr>
              <a:t>. CERN established a strong scientific case for long baseline neutrino program exploring CP violation. In addition, the</a:t>
            </a:r>
          </a:p>
          <a:p>
            <a:r>
              <a:rPr lang="en-US" i="1" dirty="0">
                <a:latin typeface="FreeSansOblique"/>
              </a:rPr>
              <a:t>proposed design is recognized to address all critical issues by the scientific </a:t>
            </a:r>
            <a:r>
              <a:rPr lang="en-US" i="1" dirty="0" smtClean="0">
                <a:latin typeface="FreeSansOblique"/>
              </a:rPr>
              <a:t>community. </a:t>
            </a:r>
            <a:r>
              <a:rPr lang="en-US" b="1" i="1" dirty="0" smtClean="0">
                <a:latin typeface="FreeSansOblique"/>
              </a:rPr>
              <a:t>The </a:t>
            </a:r>
            <a:r>
              <a:rPr lang="en-US" b="1" i="1" dirty="0">
                <a:latin typeface="FreeSansOblique"/>
              </a:rPr>
              <a:t>project has a potential to increase and diversify the user community of ESS. Building an infrastructure in an currently unused mine </a:t>
            </a:r>
            <a:r>
              <a:rPr lang="en-US" b="1" i="1" dirty="0" smtClean="0">
                <a:latin typeface="FreeSansOblique"/>
              </a:rPr>
              <a:t>will also </a:t>
            </a:r>
            <a:r>
              <a:rPr lang="en-US" b="1" i="1" dirty="0">
                <a:latin typeface="FreeSansOblique"/>
              </a:rPr>
              <a:t>have a local social impact.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9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-18761"/>
            <a:ext cx="6963672" cy="1200329"/>
          </a:xfrm>
          <a:ln>
            <a:noFill/>
          </a:ln>
        </p:spPr>
        <p:txBody>
          <a:bodyPr/>
          <a:lstStyle/>
          <a:p>
            <a:r>
              <a:rPr lang="en-GB" sz="3600" dirty="0" smtClean="0"/>
              <a:t>Design Study </a:t>
            </a:r>
            <a:r>
              <a:rPr lang="en-GB" sz="3600" dirty="0" err="1" smtClean="0"/>
              <a:t>ESSνSB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(2018-2021)</a:t>
            </a:r>
            <a:endParaRPr lang="en-GB" sz="3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6 November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GRIPnu Partikeldagarna 2017                                  Tord Ekelöf, Uppsala University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18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73192"/>
          <a:stretch/>
        </p:blipFill>
        <p:spPr>
          <a:xfrm>
            <a:off x="0" y="1166647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6807" r="39771"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96303" y="3279227"/>
            <a:ext cx="3016469" cy="16312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The Grant Agreement has to be signed before the 23</a:t>
            </a:r>
            <a:r>
              <a:rPr lang="en-GB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rd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 of November 2017 and the project will start 1 January 2018.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6923763" y="5036018"/>
            <a:ext cx="630621" cy="37837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896303" y="5560256"/>
            <a:ext cx="3016469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Times New Roman" charset="0"/>
                <a:ea typeface="Times New Roman" charset="0"/>
                <a:cs typeface="Times New Roman" charset="0"/>
              </a:rPr>
              <a:t>ESSνSB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 will start engaging postdocs soon.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8909" y="2506026"/>
            <a:ext cx="3450498" cy="646331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Very supportive letter from ESS director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20" y="6182486"/>
            <a:ext cx="483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 smtClean="0">
                <a:latin typeface="Times New Roman" charset="0"/>
                <a:ea typeface="Times New Roman" charset="0"/>
              </a:rPr>
              <a:t>SCK•CEN, SNS, PSI, RAL</a:t>
            </a:r>
            <a:r>
              <a:rPr lang="en-GB" dirty="0" smtClean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9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6 November 2017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GRIPnu Partikeldagarna 2017                                  Tord Ekelöf, Uppsala University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2C18-6637-5F4D-8CDD-BDF071C6CFEB}" type="slidenum">
              <a:rPr lang="fr-FR" altLang="en-US" smtClean="0"/>
              <a:pPr/>
              <a:t>19</a:t>
            </a:fld>
            <a:endParaRPr lang="fr-FR" alt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705731"/>
              </p:ext>
            </p:extLst>
          </p:nvPr>
        </p:nvGraphicFramePr>
        <p:xfrm>
          <a:off x="-26987" y="-44451"/>
          <a:ext cx="9103354" cy="643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Acrobat Document" r:id="rId3" imgW="5346648" imgH="3778135" progId="Acrobat.Document.11">
                  <p:embed/>
                </p:oleObj>
              </mc:Choice>
              <mc:Fallback>
                <p:oleObj name="Acrobat Document" r:id="rId3" imgW="5346648" imgH="377813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6987" y="-44451"/>
                        <a:ext cx="9103354" cy="6432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73612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800" y="125413"/>
            <a:ext cx="8015288" cy="1143000"/>
          </a:xfrm>
        </p:spPr>
        <p:txBody>
          <a:bodyPr rIns="132080">
            <a:normAutofit fontScale="90000"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Times New Roman" charset="0"/>
                <a:sym typeface="Times New Roman" charset="0"/>
              </a:rPr>
              <a:t>The MEMPHYS </a:t>
            </a:r>
            <a:r>
              <a:rPr lang="en-US" sz="4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Times New Roman" charset="0"/>
                <a:sym typeface="Times New Roman" charset="0"/>
              </a:rPr>
              <a:t>WC Detector</a:t>
            </a:r>
            <a:r>
              <a:rPr lang="en-US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/>
            </a:r>
            <a:br>
              <a:rPr lang="en-US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US" sz="2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US" sz="2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US" sz="28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)</a:t>
            </a:r>
            <a:endParaRPr lang="en-US" sz="28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5843" name="Rectangle 4"/>
          <p:cNvSpPr>
            <a:spLocks/>
          </p:cNvSpPr>
          <p:nvPr/>
        </p:nvSpPr>
        <p:spPr bwMode="auto">
          <a:xfrm>
            <a:off x="205365" y="1750293"/>
            <a:ext cx="64420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215900" indent="-176213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215900" indent="-176213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05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US" altLang="en-US" sz="2800" dirty="0" smtClean="0">
                <a:solidFill>
                  <a:srgbClr val="0432FF"/>
                </a:solidFill>
                <a:latin typeface="+mn-lt"/>
                <a:ea typeface="MS PGothic" panose="020B0600070205080204" pitchFamily="34" charset="-128"/>
                <a:cs typeface="Times New Roman Bold" pitchFamily="18" charset="0"/>
                <a:sym typeface="Times New Roman Bold" pitchFamily="18" charset="0"/>
              </a:rPr>
              <a:t>Proton </a:t>
            </a:r>
            <a:r>
              <a:rPr lang="en-US" altLang="en-US" sz="2800" dirty="0">
                <a:solidFill>
                  <a:srgbClr val="0432FF"/>
                </a:solidFill>
                <a:latin typeface="+mn-lt"/>
                <a:ea typeface="MS PGothic" panose="020B0600070205080204" pitchFamily="34" charset="-128"/>
                <a:cs typeface="Times New Roman Bold" pitchFamily="18" charset="0"/>
                <a:sym typeface="Times New Roman Bold" pitchFamily="18" charset="0"/>
              </a:rPr>
              <a:t>decay</a:t>
            </a:r>
          </a:p>
          <a:p>
            <a:pPr eaLnBrk="1" hangingPunct="1">
              <a:spcBef>
                <a:spcPts val="1050"/>
              </a:spcBef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sz="2800" dirty="0" err="1" smtClean="0">
                <a:solidFill>
                  <a:srgbClr val="0432FF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  <a:sym typeface="Times New Roman" panose="02020603050405020304" pitchFamily="18" charset="0"/>
              </a:rPr>
              <a:t>SuperNova</a:t>
            </a:r>
            <a:r>
              <a:rPr lang="en-US" altLang="en-US" sz="2800" dirty="0" smtClean="0">
                <a:solidFill>
                  <a:srgbClr val="0432FF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  <a:sym typeface="Times New Roman" panose="02020603050405020304" pitchFamily="18" charset="0"/>
              </a:rPr>
              <a:t> neutrinos</a:t>
            </a:r>
            <a:endParaRPr lang="en-US" altLang="en-US" sz="2800" dirty="0">
              <a:solidFill>
                <a:srgbClr val="0432FF"/>
              </a:solidFill>
              <a:latin typeface="+mn-lt"/>
              <a:ea typeface="MS PGothic" panose="020B0600070205080204" pitchFamily="34" charset="-128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lvl="1" eaLnBrk="1" hangingPunct="1">
              <a:spcBef>
                <a:spcPts val="1050"/>
              </a:spcBef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GB" altLang="en-US" sz="2800" dirty="0">
                <a:solidFill>
                  <a:srgbClr val="0432FF"/>
                </a:solidFill>
                <a:latin typeface="+mn-lt"/>
                <a:cs typeface="Times New Roman" panose="02020603050405020304" pitchFamily="18" charset="0"/>
              </a:rPr>
              <a:t>Supernovae "relics"</a:t>
            </a:r>
            <a:endParaRPr lang="en-US" altLang="en-US" sz="2800" dirty="0">
              <a:solidFill>
                <a:srgbClr val="0432FF"/>
              </a:solidFill>
              <a:latin typeface="+mn-lt"/>
              <a:ea typeface="MS PGothic" panose="020B0600070205080204" pitchFamily="34" charset="-128"/>
              <a:sym typeface="Times New Roman" panose="02020603050405020304" pitchFamily="18" charset="0"/>
            </a:endParaRPr>
          </a:p>
          <a:p>
            <a:pPr eaLnBrk="1" hangingPunct="1">
              <a:spcBef>
                <a:spcPts val="1050"/>
              </a:spcBef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sz="2800" dirty="0">
                <a:solidFill>
                  <a:srgbClr val="0432FF"/>
                </a:solidFill>
                <a:latin typeface="+mn-lt"/>
                <a:ea typeface="MS PGothic" panose="020B0600070205080204" pitchFamily="34" charset="-128"/>
                <a:sym typeface="Times New Roman" panose="02020603050405020304" pitchFamily="18" charset="0"/>
              </a:rPr>
              <a:t>Solar Neutrinos</a:t>
            </a:r>
          </a:p>
          <a:p>
            <a:pPr eaLnBrk="1" hangingPunct="1">
              <a:spcBef>
                <a:spcPts val="1050"/>
              </a:spcBef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sz="2800" dirty="0">
                <a:solidFill>
                  <a:srgbClr val="0432FF"/>
                </a:solidFill>
                <a:latin typeface="+mn-lt"/>
                <a:ea typeface="MS PGothic" panose="020B0600070205080204" pitchFamily="34" charset="-128"/>
                <a:sym typeface="Times New Roman" panose="02020603050405020304" pitchFamily="18" charset="0"/>
              </a:rPr>
              <a:t>Atmospheric </a:t>
            </a:r>
            <a:r>
              <a:rPr lang="en-US" altLang="en-US" sz="2800" dirty="0" smtClean="0">
                <a:solidFill>
                  <a:srgbClr val="0432FF"/>
                </a:solidFill>
                <a:latin typeface="+mn-lt"/>
                <a:ea typeface="MS PGothic" panose="020B0600070205080204" pitchFamily="34" charset="-128"/>
                <a:sym typeface="Times New Roman" panose="02020603050405020304" pitchFamily="18" charset="0"/>
              </a:rPr>
              <a:t>Neutrinos</a:t>
            </a:r>
          </a:p>
          <a:p>
            <a:pPr eaLnBrk="1" hangingPunct="1">
              <a:spcBef>
                <a:spcPts val="1050"/>
              </a:spcBef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sz="2800" dirty="0">
                <a:solidFill>
                  <a:srgbClr val="0432FF"/>
                </a:solidFill>
                <a:latin typeface="+mn-lt"/>
                <a:ea typeface="MS PGothic" panose="020B0600070205080204" pitchFamily="34" charset="-128"/>
                <a:sym typeface="Times New Roman Bold" pitchFamily="18" charset="0"/>
              </a:rPr>
              <a:t>Neutrino </a:t>
            </a:r>
            <a:r>
              <a:rPr lang="en-US" altLang="en-US" sz="2800" dirty="0" smtClean="0">
                <a:solidFill>
                  <a:srgbClr val="0432FF"/>
                </a:solidFill>
                <a:latin typeface="+mn-lt"/>
                <a:ea typeface="MS PGothic" panose="020B0600070205080204" pitchFamily="34" charset="-128"/>
                <a:sym typeface="Times New Roman Bold" pitchFamily="18" charset="0"/>
              </a:rPr>
              <a:t>Oscillations</a:t>
            </a:r>
            <a:endParaRPr lang="en-US" altLang="en-US" sz="2800" dirty="0">
              <a:solidFill>
                <a:srgbClr val="0432FF"/>
              </a:solidFill>
              <a:latin typeface="+mn-lt"/>
              <a:ea typeface="MS PGothic" panose="020B0600070205080204" pitchFamily="34" charset="-128"/>
              <a:sym typeface="Times New Roman" panose="02020603050405020304" pitchFamily="18" charset="0"/>
            </a:endParaRPr>
          </a:p>
        </p:txBody>
      </p:sp>
      <p:sp>
        <p:nvSpPr>
          <p:cNvPr id="35846" name="ZoneTexte 4"/>
          <p:cNvSpPr txBox="1">
            <a:spLocks noChangeArrowheads="1"/>
          </p:cNvSpPr>
          <p:nvPr/>
        </p:nvSpPr>
        <p:spPr bwMode="auto">
          <a:xfrm>
            <a:off x="4075113" y="5225946"/>
            <a:ext cx="44180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4150" indent="-1841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dirty="0">
                <a:cs typeface="Times New Roman" panose="02020603050405020304" pitchFamily="18" charset="0"/>
              </a:rPr>
              <a:t>500 </a:t>
            </a:r>
            <a:r>
              <a:rPr lang="en-GB" altLang="en-US" dirty="0" err="1">
                <a:cs typeface="Times New Roman" panose="02020603050405020304" pitchFamily="18" charset="0"/>
              </a:rPr>
              <a:t>kt</a:t>
            </a:r>
            <a:r>
              <a:rPr lang="en-GB" altLang="en-US" dirty="0">
                <a:cs typeface="Times New Roman" panose="02020603050405020304" pitchFamily="18" charset="0"/>
              </a:rPr>
              <a:t> fiducial volume (~20xSuperK)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ea typeface="MS PGothic" panose="020B0600070205080204" pitchFamily="34" charset="-128"/>
              </a:rPr>
              <a:t>Readout: ~240k 8” PMTs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ea typeface="MS PGothic" panose="020B0600070205080204" pitchFamily="34" charset="-128"/>
              </a:rPr>
              <a:t>30% optical coverage</a:t>
            </a:r>
          </a:p>
        </p:txBody>
      </p:sp>
      <p:pic>
        <p:nvPicPr>
          <p:cNvPr id="35847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3" y="1581551"/>
            <a:ext cx="4552952" cy="356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Rectangle 246"/>
          <p:cNvSpPr>
            <a:spLocks noChangeArrowheads="1"/>
          </p:cNvSpPr>
          <p:nvPr/>
        </p:nvSpPr>
        <p:spPr bwMode="auto">
          <a:xfrm>
            <a:off x="6564313" y="5845273"/>
            <a:ext cx="2506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1" dirty="0">
                <a:solidFill>
                  <a:srgbClr val="000000"/>
                </a:solidFill>
                <a:ea typeface="MS PGothic" panose="020B0600070205080204" pitchFamily="34" charset="-128"/>
              </a:rPr>
              <a:t>(</a:t>
            </a:r>
            <a:r>
              <a:rPr lang="en-GB" altLang="en-US" sz="1600" b="1" dirty="0" err="1">
                <a:solidFill>
                  <a:srgbClr val="000000"/>
                </a:solidFill>
                <a:ea typeface="MS PGothic" panose="020B0600070205080204" pitchFamily="34" charset="-128"/>
              </a:rPr>
              <a:t>arXiv</a:t>
            </a:r>
            <a:r>
              <a:rPr lang="en-GB" altLang="en-US" sz="1600" b="1" dirty="0">
                <a:solidFill>
                  <a:srgbClr val="000000"/>
                </a:solidFill>
                <a:ea typeface="MS PGothic" panose="020B0600070205080204" pitchFamily="34" charset="-128"/>
              </a:rPr>
              <a:t>: hep-ex/0607026)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3DBD42-FB8B-48D4-A6E2-D480829AD007}" type="slidenum">
              <a:rPr lang="en-GB" altLang="de-DE" sz="1200">
                <a:solidFill>
                  <a:srgbClr val="898989"/>
                </a:solidFill>
              </a:rPr>
              <a:pPr eaLnBrk="1" hangingPunct="1"/>
              <a:t>2</a:t>
            </a:fld>
            <a:endParaRPr lang="en-GB" altLang="de-DE" sz="1200">
              <a:solidFill>
                <a:srgbClr val="89898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27313" y="62738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n-NO"/>
              <a:t>Seminar in Grenoble                                     Tord Ekelöf   Uppsala University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2015-12-15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489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238" y="142638"/>
            <a:ext cx="621376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Mats </a:t>
            </a:r>
            <a:r>
              <a:rPr lang="en-US" dirty="0" err="1" smtClean="0"/>
              <a:t>Lindroos</a:t>
            </a:r>
            <a:r>
              <a:rPr lang="en-US" dirty="0" smtClean="0"/>
              <a:t>’ summary of his talk on the ESS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noProof="0" smtClean="0"/>
              <a:t>6 November 2017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noProof="0" smtClean="0"/>
              <a:t>GRIPnu Partikeldagarna 2017                                  Tord Ekelöf, Uppsala University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20</a:t>
            </a:fld>
            <a:endParaRPr lang="en-GB" noProof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1944" y="1383988"/>
            <a:ext cx="8598665" cy="50893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ESS is well into construction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the accelerator project is progressing according to plan </a:t>
            </a: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towards first beam for target in October 2020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ESS facility is built by a collaboration of some 100 research institutes and universities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Installation has started of cryogenics and for the ion source</a:t>
            </a:r>
          </a:p>
          <a:p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Accelerator Division is recruiting according to plan and will be ready to take ownership of the accelerator, install it, commission it and enter it into operation </a:t>
            </a:r>
          </a:p>
          <a:p>
            <a:r>
              <a:rPr lang="en-US" sz="2400" dirty="0" smtClean="0"/>
              <a:t>Most future large scale project are likely to be </a:t>
            </a:r>
            <a:r>
              <a:rPr lang="en-US" sz="2400" u="sng" dirty="0" smtClean="0"/>
              <a:t>IK projects </a:t>
            </a:r>
            <a:r>
              <a:rPr lang="en-US" sz="2400" dirty="0" smtClean="0"/>
              <a:t>and this is a very powerful model. Together we are strongest!</a:t>
            </a:r>
          </a:p>
          <a:p>
            <a:pPr marL="0" indent="0">
              <a:buNone/>
            </a:pPr>
            <a:r>
              <a:rPr lang="en-US" sz="2400" dirty="0" smtClean="0"/>
              <a:t>     (</a:t>
            </a:r>
            <a:r>
              <a:rPr lang="en-US" sz="1800" dirty="0" smtClean="0"/>
              <a:t>TE: “</a:t>
            </a:r>
            <a:r>
              <a:rPr lang="en-US" sz="1800" u="sng" dirty="0" smtClean="0"/>
              <a:t>IK projects</a:t>
            </a:r>
            <a:r>
              <a:rPr lang="en-US" sz="1800" dirty="0" smtClean="0"/>
              <a:t>” assumes the full involvement of the AMICI-type EU Technological  	Infrastructures like </a:t>
            </a:r>
            <a:r>
              <a:rPr lang="de-DE" sz="1800" dirty="0" smtClean="0"/>
              <a:t>STFC</a:t>
            </a:r>
            <a:r>
              <a:rPr lang="de-DE" sz="1800" dirty="0"/>
              <a:t>, </a:t>
            </a:r>
            <a:r>
              <a:rPr lang="de-DE" sz="1800" dirty="0" smtClean="0"/>
              <a:t>DESY</a:t>
            </a:r>
            <a:r>
              <a:rPr lang="de-DE" sz="1800" dirty="0"/>
              <a:t>, PSI, INFN, CEA, IN2P3, CERN, IFJ-PAN, </a:t>
            </a:r>
            <a:r>
              <a:rPr lang="de-DE" sz="1800" dirty="0" smtClean="0"/>
              <a:t>KIT &amp; FREIA)</a:t>
            </a:r>
            <a:endParaRPr lang="en-US" sz="1800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4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Mamad</a:t>
            </a:r>
            <a:r>
              <a:rPr lang="en-US" dirty="0" smtClean="0"/>
              <a:t> </a:t>
            </a:r>
            <a:r>
              <a:rPr lang="en-US" dirty="0" err="1" smtClean="0"/>
              <a:t>Eshrai’s</a:t>
            </a:r>
            <a:r>
              <a:rPr lang="en-US" dirty="0" smtClean="0"/>
              <a:t> conclusion of his talk on ESS </a:t>
            </a:r>
            <a:r>
              <a:rPr lang="en-US" dirty="0" err="1" smtClean="0"/>
              <a:t>linac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8669"/>
            <a:ext cx="2133600" cy="263815"/>
          </a:xfrm>
        </p:spPr>
        <p:txBody>
          <a:bodyPr/>
          <a:lstStyle/>
          <a:p>
            <a:pPr>
              <a:defRPr/>
            </a:pPr>
            <a:r>
              <a:rPr lang="de-DE" noProof="0" smtClean="0"/>
              <a:t>6 November 2017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noProof="0" smtClean="0"/>
              <a:t>GRIPnu Partikeldagarna 2017                                  Tord Ekelöf, Uppsala University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21</a:t>
            </a:fld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160638" y="1096053"/>
            <a:ext cx="898336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535353"/>
                </a:solidFill>
              </a:rPr>
              <a:t>• </a:t>
            </a:r>
            <a:r>
              <a:rPr lang="en-US" dirty="0">
                <a:solidFill>
                  <a:srgbClr val="535353"/>
                </a:solidFill>
              </a:rPr>
              <a:t>The identified major modifications for the doubling of the beam power via a higher</a:t>
            </a:r>
          </a:p>
          <a:p>
            <a:r>
              <a:rPr lang="en-US" dirty="0">
                <a:solidFill>
                  <a:srgbClr val="535353"/>
                </a:solidFill>
              </a:rPr>
              <a:t>repetition rate and higher beam energy are (in no particular order):</a:t>
            </a:r>
          </a:p>
          <a:p>
            <a:r>
              <a:rPr lang="en-US" dirty="0">
                <a:solidFill>
                  <a:srgbClr val="535353"/>
                </a:solidFill>
              </a:rPr>
              <a:t>‣ </a:t>
            </a:r>
            <a:r>
              <a:rPr lang="en-US" u="sng" dirty="0">
                <a:solidFill>
                  <a:srgbClr val="535353"/>
                </a:solidFill>
              </a:rPr>
              <a:t>Three new electrical substations </a:t>
            </a:r>
            <a:r>
              <a:rPr lang="en-US" dirty="0">
                <a:solidFill>
                  <a:srgbClr val="535353"/>
                </a:solidFill>
              </a:rPr>
              <a:t>along the RF gallery.</a:t>
            </a:r>
          </a:p>
          <a:p>
            <a:r>
              <a:rPr lang="en-US" dirty="0">
                <a:solidFill>
                  <a:srgbClr val="535353"/>
                </a:solidFill>
              </a:rPr>
              <a:t>‣ </a:t>
            </a:r>
            <a:r>
              <a:rPr lang="en-US" u="sng" dirty="0">
                <a:solidFill>
                  <a:srgbClr val="535353"/>
                </a:solidFill>
              </a:rPr>
              <a:t>A third main electrical station</a:t>
            </a:r>
            <a:r>
              <a:rPr lang="en-US" dirty="0">
                <a:solidFill>
                  <a:srgbClr val="535353"/>
                </a:solidFill>
              </a:rPr>
              <a:t>, alongside the 2 existing ones.</a:t>
            </a:r>
          </a:p>
          <a:p>
            <a:r>
              <a:rPr lang="en-US" dirty="0">
                <a:solidFill>
                  <a:srgbClr val="535353"/>
                </a:solidFill>
              </a:rPr>
              <a:t>‣ HV cable trenches and </a:t>
            </a:r>
            <a:r>
              <a:rPr lang="en-US" u="sng" dirty="0">
                <a:solidFill>
                  <a:srgbClr val="535353"/>
                </a:solidFill>
              </a:rPr>
              <a:t>pulling of additional HV cables </a:t>
            </a:r>
            <a:r>
              <a:rPr lang="en-US" dirty="0">
                <a:solidFill>
                  <a:srgbClr val="535353"/>
                </a:solidFill>
              </a:rPr>
              <a:t>from the main station towards the new </a:t>
            </a:r>
            <a:r>
              <a:rPr lang="en-US" dirty="0" smtClean="0">
                <a:solidFill>
                  <a:srgbClr val="535353"/>
                </a:solidFill>
              </a:rPr>
              <a:t>substations. New </a:t>
            </a:r>
            <a:r>
              <a:rPr lang="en-US" dirty="0">
                <a:solidFill>
                  <a:srgbClr val="535353"/>
                </a:solidFill>
              </a:rPr>
              <a:t>HV cables between the substations and the modulators in the RF gallery.</a:t>
            </a:r>
          </a:p>
          <a:p>
            <a:r>
              <a:rPr lang="en-US" dirty="0">
                <a:solidFill>
                  <a:srgbClr val="535353"/>
                </a:solidFill>
              </a:rPr>
              <a:t>‣ Installation of </a:t>
            </a:r>
            <a:r>
              <a:rPr lang="en-US" u="sng" dirty="0">
                <a:solidFill>
                  <a:srgbClr val="535353"/>
                </a:solidFill>
              </a:rPr>
              <a:t>8 new </a:t>
            </a:r>
            <a:r>
              <a:rPr lang="en-US" u="sng" dirty="0" err="1">
                <a:solidFill>
                  <a:srgbClr val="535353"/>
                </a:solidFill>
              </a:rPr>
              <a:t>cryo</a:t>
            </a:r>
            <a:r>
              <a:rPr lang="en-US" u="sng" dirty="0">
                <a:solidFill>
                  <a:srgbClr val="535353"/>
                </a:solidFill>
              </a:rPr>
              <a:t> modules and associated RF stations</a:t>
            </a:r>
            <a:r>
              <a:rPr lang="en-US" dirty="0">
                <a:solidFill>
                  <a:srgbClr val="535353"/>
                </a:solidFill>
              </a:rPr>
              <a:t>.</a:t>
            </a:r>
          </a:p>
          <a:p>
            <a:r>
              <a:rPr lang="en-US" dirty="0">
                <a:solidFill>
                  <a:srgbClr val="535353"/>
                </a:solidFill>
              </a:rPr>
              <a:t>‣ </a:t>
            </a:r>
            <a:r>
              <a:rPr lang="en-US" u="sng" dirty="0">
                <a:solidFill>
                  <a:srgbClr val="535353"/>
                </a:solidFill>
              </a:rPr>
              <a:t>Change of klystron collectors</a:t>
            </a:r>
            <a:r>
              <a:rPr lang="en-US" dirty="0">
                <a:solidFill>
                  <a:srgbClr val="535353"/>
                </a:solidFill>
              </a:rPr>
              <a:t>, so that 60% more average power can be produced. If klystrons are at the </a:t>
            </a:r>
            <a:r>
              <a:rPr lang="en-US" dirty="0" smtClean="0">
                <a:solidFill>
                  <a:srgbClr val="535353"/>
                </a:solidFill>
              </a:rPr>
              <a:t>end of </a:t>
            </a:r>
            <a:r>
              <a:rPr lang="en-US" dirty="0">
                <a:solidFill>
                  <a:srgbClr val="535353"/>
                </a:solidFill>
              </a:rPr>
              <a:t>their lifetime, they could be exchanged against more powerful models.</a:t>
            </a:r>
          </a:p>
          <a:p>
            <a:r>
              <a:rPr lang="en-US" dirty="0">
                <a:solidFill>
                  <a:srgbClr val="535353"/>
                </a:solidFill>
              </a:rPr>
              <a:t>‣ Installation of </a:t>
            </a:r>
            <a:r>
              <a:rPr lang="en-US" u="sng" dirty="0">
                <a:solidFill>
                  <a:srgbClr val="535353"/>
                </a:solidFill>
              </a:rPr>
              <a:t>additional capacitor chargers </a:t>
            </a:r>
            <a:r>
              <a:rPr lang="en-US" dirty="0">
                <a:solidFill>
                  <a:srgbClr val="535353"/>
                </a:solidFill>
              </a:rPr>
              <a:t>to allow faster pulsing of the modulators. This is only possible </a:t>
            </a:r>
            <a:r>
              <a:rPr lang="en-US" dirty="0" smtClean="0">
                <a:solidFill>
                  <a:srgbClr val="535353"/>
                </a:solidFill>
              </a:rPr>
              <a:t>if the </a:t>
            </a:r>
            <a:r>
              <a:rPr lang="en-US" dirty="0">
                <a:solidFill>
                  <a:srgbClr val="535353"/>
                </a:solidFill>
              </a:rPr>
              <a:t>modular design developed in-house is adopted.</a:t>
            </a:r>
          </a:p>
          <a:p>
            <a:r>
              <a:rPr lang="en-US" dirty="0">
                <a:solidFill>
                  <a:srgbClr val="535353"/>
                </a:solidFill>
              </a:rPr>
              <a:t>‣ Installation of a </a:t>
            </a:r>
            <a:r>
              <a:rPr lang="en-US" u="sng" dirty="0">
                <a:solidFill>
                  <a:srgbClr val="535353"/>
                </a:solidFill>
              </a:rPr>
              <a:t>H- source + RFQ + MEBT + beam funnel</a:t>
            </a:r>
            <a:r>
              <a:rPr lang="en-US" dirty="0">
                <a:solidFill>
                  <a:srgbClr val="535353"/>
                </a:solidFill>
              </a:rPr>
              <a:t> alongside the existing protons source.</a:t>
            </a:r>
          </a:p>
          <a:p>
            <a:r>
              <a:rPr lang="en-US" dirty="0">
                <a:solidFill>
                  <a:srgbClr val="535353"/>
                </a:solidFill>
              </a:rPr>
              <a:t>‣ Exchange trim magnets and associated power supplies against pulsed versions</a:t>
            </a:r>
          </a:p>
          <a:p>
            <a:r>
              <a:rPr lang="en-US" dirty="0">
                <a:solidFill>
                  <a:srgbClr val="535353"/>
                </a:solidFill>
              </a:rPr>
              <a:t>• The reviewers, Frank and Eric, </a:t>
            </a:r>
            <a:r>
              <a:rPr lang="en-US" u="sng" dirty="0">
                <a:solidFill>
                  <a:srgbClr val="535353"/>
                </a:solidFill>
              </a:rPr>
              <a:t>did not find any show stoppers </a:t>
            </a:r>
            <a:r>
              <a:rPr lang="en-US" dirty="0">
                <a:solidFill>
                  <a:srgbClr val="535353"/>
                </a:solidFill>
              </a:rPr>
              <a:t>for the</a:t>
            </a:r>
          </a:p>
          <a:p>
            <a:r>
              <a:rPr lang="en-US" dirty="0">
                <a:solidFill>
                  <a:srgbClr val="535353"/>
                </a:solidFill>
              </a:rPr>
              <a:t>addition of 5 MW H- acceleration capability in the current state of the </a:t>
            </a:r>
            <a:r>
              <a:rPr lang="en-US" dirty="0" smtClean="0">
                <a:solidFill>
                  <a:srgbClr val="535353"/>
                </a:solidFill>
              </a:rPr>
              <a:t>ESS </a:t>
            </a:r>
            <a:r>
              <a:rPr lang="en-US" dirty="0" err="1" smtClean="0">
                <a:solidFill>
                  <a:srgbClr val="535353"/>
                </a:solidFill>
              </a:rPr>
              <a:t>linac</a:t>
            </a:r>
            <a:r>
              <a:rPr lang="en-US" dirty="0" smtClean="0">
                <a:solidFill>
                  <a:srgbClr val="535353"/>
                </a:solidFill>
              </a:rPr>
              <a:t>.</a:t>
            </a:r>
          </a:p>
          <a:p>
            <a:r>
              <a:rPr lang="en-US" dirty="0" smtClean="0"/>
              <a:t>Ref.: Frank </a:t>
            </a:r>
            <a:r>
              <a:rPr lang="en-US" dirty="0" err="1"/>
              <a:t>Gerigk</a:t>
            </a:r>
            <a:r>
              <a:rPr lang="en-US" dirty="0"/>
              <a:t> and Eric </a:t>
            </a:r>
            <a:r>
              <a:rPr lang="en-US" dirty="0" err="1"/>
              <a:t>Montesinos</a:t>
            </a:r>
            <a:r>
              <a:rPr lang="en-US" dirty="0"/>
              <a:t>, CERN-ADD-NOTE-2016-0050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679" y="177435"/>
            <a:ext cx="5477376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Onoing</a:t>
            </a:r>
            <a:r>
              <a:rPr lang="en-US" dirty="0" smtClean="0"/>
              <a:t> work on </a:t>
            </a:r>
            <a:r>
              <a:rPr lang="en-US" dirty="0" err="1" smtClean="0"/>
              <a:t>Memphys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noProof="0" smtClean="0"/>
              <a:t>6 November 2017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noProof="0" smtClean="0"/>
              <a:t>GRIPnu Partikeldagarna 2017                                  Tord Ekelöf, Uppsala University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22</a:t>
            </a:fld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224666" y="1356233"/>
            <a:ext cx="6058930" cy="512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</a:rPr>
              <a:t>MEMPHYS </a:t>
            </a:r>
            <a:r>
              <a:rPr lang="en-GB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code for </a:t>
            </a: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</a:rPr>
              <a:t>simulation and </a:t>
            </a:r>
            <a:r>
              <a:rPr lang="en-GB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reconstruction, </a:t>
            </a: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</a:rPr>
              <a:t>written within the preceding EURO</a:t>
            </a:r>
            <a:r>
              <a:rPr lang="el-GR" u="sng" dirty="0">
                <a:latin typeface="Times New Roman" panose="02020603050405020304" pitchFamily="18" charset="0"/>
                <a:ea typeface="Calibri" panose="020F0502020204030204" pitchFamily="34" charset="0"/>
              </a:rPr>
              <a:t>ν</a:t>
            </a:r>
            <a:r>
              <a:rPr lang="sv-SE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project</a:t>
            </a:r>
            <a:r>
              <a:rPr lang="sv-SE" u="sng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GB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</a:rPr>
              <a:t>has been </a:t>
            </a:r>
            <a:r>
              <a:rPr lang="en-GB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revived and </a:t>
            </a: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</a:rPr>
              <a:t>installed on the Iridium cluster at Lund University.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</a:rPr>
              <a:t>visualisation package, </a:t>
            </a:r>
            <a:r>
              <a:rPr lang="en-GB" u="sng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MEMPHYSvis</a:t>
            </a: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</a:rPr>
              <a:t>, has </a:t>
            </a:r>
            <a:r>
              <a:rPr lang="en-GB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been </a:t>
            </a: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</a:rPr>
              <a:t>added.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It could work on personal devices like mobile phones, tablets, etc. that makes it appealing for use outside of the experimental physics neutrino community. </a:t>
            </a:r>
            <a:endParaRPr lang="de-D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</a:rPr>
              <a:t>virtual machine has been set up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and open for download and use by the members of the WG. It contains all the necessary libraries and specific to Detectors WG code so that a newcomer could download it and start working without the painful process of setting up the relevant software environment.</a:t>
            </a:r>
            <a:endParaRPr lang="de-D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</a:rPr>
              <a:t>The MEMPHYS code has been tried by Peter Christiansen for setting up simulation of the water Cherenkov Near detector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. Useful experience has been </a:t>
            </a:r>
            <a:r>
              <a:rPr lang="en-GB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gained.</a:t>
            </a:r>
            <a:endParaRPr lang="de-DE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293" y="2554151"/>
            <a:ext cx="2893042" cy="2263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2262" y="-46395"/>
            <a:ext cx="6222124" cy="1367924"/>
          </a:xfrm>
        </p:spPr>
        <p:txBody>
          <a:bodyPr>
            <a:normAutofit fontScale="90000"/>
          </a:bodyPr>
          <a:lstStyle/>
          <a:p>
            <a:r>
              <a:rPr lang="en-GB" sz="3200" b="0" dirty="0" err="1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Garpenberg</a:t>
            </a:r>
            <a:r>
              <a:rPr lang="en-GB" sz="32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Research Infrastructure Project for Neutrinos (</a:t>
            </a:r>
            <a:r>
              <a:rPr lang="en-GB" sz="3200" b="0" dirty="0" err="1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GRIPnu</a:t>
            </a:r>
            <a:r>
              <a:rPr lang="en-GB" sz="32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  <a:r>
              <a:rPr lang="en-GB" sz="13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/>
            </a:r>
            <a:br>
              <a:rPr lang="en-GB" sz="13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US" sz="1300" dirty="0"/>
              <a:t>http://www.physics.uu.se/digitalAssets/374/c_374310-l_1-k_gripnu-english-version.pdf</a:t>
            </a:r>
            <a:br>
              <a:rPr lang="en-US" sz="1300" dirty="0"/>
            </a:br>
            <a:endParaRPr lang="en-GB" sz="13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6 November 2017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GRIPnu Partikeldagarna 2017                                  Tord Ekelöf, Uppsala University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2887"/>
          <a:stretch/>
        </p:blipFill>
        <p:spPr>
          <a:xfrm>
            <a:off x="147146" y="2993275"/>
            <a:ext cx="4617754" cy="26801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215" y="1100324"/>
            <a:ext cx="3846786" cy="5752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24" y="3567741"/>
            <a:ext cx="5150069" cy="101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58146"/>
          <a:stretch/>
        </p:blipFill>
        <p:spPr>
          <a:xfrm>
            <a:off x="138424" y="1386508"/>
            <a:ext cx="4617754" cy="157703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24" y="4665784"/>
            <a:ext cx="4981903" cy="1836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noProof="0" smtClean="0"/>
              <a:t>6 November 2017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noProof="0" smtClean="0"/>
              <a:t>GRIPnu Partikeldagarna 2017                                  Tord Ekelöf, Uppsala University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24</a:t>
            </a:fld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134" y="284206"/>
            <a:ext cx="4398271" cy="6341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1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691" y="246705"/>
            <a:ext cx="621376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slide from Mauro </a:t>
            </a:r>
            <a:r>
              <a:rPr lang="en-US" dirty="0" err="1" smtClean="0"/>
              <a:t>Mezzeto’s</a:t>
            </a:r>
            <a:r>
              <a:rPr lang="en-US" dirty="0" smtClean="0"/>
              <a:t> Future Outlook talk at NUFACT2017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noProof="0" smtClean="0"/>
              <a:t>6 November 2017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noProof="0" smtClean="0"/>
              <a:t>GRIPnu Partikeldagarna 2017                                  Tord Ekelöf, Uppsala University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25</a:t>
            </a:fld>
            <a:endParaRPr lang="en-GB" noProof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15227"/>
          <a:stretch/>
        </p:blipFill>
        <p:spPr>
          <a:xfrm>
            <a:off x="746382" y="1626815"/>
            <a:ext cx="7083386" cy="4487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691" y="342102"/>
            <a:ext cx="6213762" cy="1143000"/>
          </a:xfrm>
        </p:spPr>
        <p:txBody>
          <a:bodyPr/>
          <a:lstStyle/>
          <a:p>
            <a:r>
              <a:rPr lang="en-GB" u="sng" dirty="0">
                <a:ea typeface="Times New Roman" charset="0"/>
                <a:cs typeface="Times New Roman" charset="0"/>
              </a:rPr>
              <a:t>Where do we go from here?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noProof="0" smtClean="0"/>
              <a:t>6 November 2017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noProof="0" smtClean="0"/>
              <a:t>GRIPnu Partikeldagarna 2017                                  Tord Ekelöf, Uppsala University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26</a:t>
            </a:fld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457200" y="874748"/>
            <a:ext cx="8229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ea typeface="Times New Roman" charset="0"/>
                <a:cs typeface="Times New Roman" charset="0"/>
              </a:rPr>
              <a:t/>
            </a:r>
            <a:br>
              <a:rPr lang="en-GB" u="sng" dirty="0">
                <a:ea typeface="Times New Roman" charset="0"/>
                <a:cs typeface="Times New Roman" charset="0"/>
              </a:rPr>
            </a:br>
            <a:r>
              <a:rPr lang="en-GB" dirty="0">
                <a:ea typeface="Times New Roman" charset="0"/>
                <a:cs typeface="Times New Roman" charset="0"/>
              </a:rPr>
              <a:t/>
            </a:r>
            <a:br>
              <a:rPr lang="en-GB" dirty="0">
                <a:ea typeface="Times New Roman" charset="0"/>
                <a:cs typeface="Times New Roman" charset="0"/>
              </a:rPr>
            </a:br>
            <a:r>
              <a:rPr lang="en-GB" sz="2000" b="1" dirty="0" smtClean="0">
                <a:ea typeface="Times New Roman" charset="0"/>
                <a:cs typeface="Times New Roman" charset="0"/>
              </a:rPr>
              <a:t>The </a:t>
            </a:r>
            <a:r>
              <a:rPr lang="en-GB" sz="2000" b="1" dirty="0" err="1" smtClean="0">
                <a:ea typeface="Times New Roman" charset="0"/>
                <a:cs typeface="Times New Roman" charset="0"/>
              </a:rPr>
              <a:t>ESSnuSB</a:t>
            </a:r>
            <a:r>
              <a:rPr lang="en-GB" sz="2000" b="1" dirty="0" smtClean="0">
                <a:ea typeface="Times New Roman" charset="0"/>
                <a:cs typeface="Times New Roman" charset="0"/>
              </a:rPr>
              <a:t> technically </a:t>
            </a:r>
            <a:r>
              <a:rPr lang="en-GB" sz="2000" b="1" dirty="0">
                <a:ea typeface="Times New Roman" charset="0"/>
                <a:cs typeface="Times New Roman" charset="0"/>
              </a:rPr>
              <a:t>limited </a:t>
            </a:r>
            <a:r>
              <a:rPr lang="en-GB" sz="2000" b="1" dirty="0" smtClean="0">
                <a:ea typeface="Times New Roman" charset="0"/>
                <a:cs typeface="Times New Roman" charset="0"/>
              </a:rPr>
              <a:t>time </a:t>
            </a:r>
            <a:r>
              <a:rPr lang="en-GB" sz="2000" b="1" dirty="0">
                <a:ea typeface="Times New Roman" charset="0"/>
                <a:cs typeface="Times New Roman" charset="0"/>
              </a:rPr>
              <a:t>schedule</a:t>
            </a:r>
            <a:r>
              <a:rPr lang="en-GB" sz="2000" dirty="0">
                <a:ea typeface="Times New Roman" charset="0"/>
                <a:cs typeface="Times New Roman" charset="0"/>
              </a:rPr>
              <a:t>:</a:t>
            </a:r>
            <a:br>
              <a:rPr lang="en-GB" sz="2000" dirty="0">
                <a:ea typeface="Times New Roman" charset="0"/>
                <a:cs typeface="Times New Roman" charset="0"/>
              </a:rPr>
            </a:br>
            <a:r>
              <a:rPr lang="en-GB" sz="2000" dirty="0">
                <a:ea typeface="Times New Roman" charset="0"/>
                <a:cs typeface="Times New Roman" charset="0"/>
              </a:rPr>
              <a:t>2018-2021 Design Study -&gt; Conceptual Design Report</a:t>
            </a:r>
            <a:br>
              <a:rPr lang="en-GB" sz="2000" dirty="0">
                <a:ea typeface="Times New Roman" charset="0"/>
                <a:cs typeface="Times New Roman" charset="0"/>
              </a:rPr>
            </a:br>
            <a:r>
              <a:rPr lang="en-GB" sz="2000" dirty="0">
                <a:ea typeface="Times New Roman" charset="0"/>
                <a:cs typeface="Times New Roman" charset="0"/>
              </a:rPr>
              <a:t>2021-2023 Preparatory Phase -&gt; Technical Design Report</a:t>
            </a:r>
            <a:br>
              <a:rPr lang="en-GB" sz="2000" dirty="0">
                <a:ea typeface="Times New Roman" charset="0"/>
                <a:cs typeface="Times New Roman" charset="0"/>
              </a:rPr>
            </a:br>
            <a:r>
              <a:rPr lang="en-GB" sz="2000" dirty="0">
                <a:ea typeface="Times New Roman" charset="0"/>
                <a:cs typeface="Times New Roman" charset="0"/>
              </a:rPr>
              <a:t>2024-2030 Build-up of </a:t>
            </a:r>
            <a:r>
              <a:rPr lang="en-GB" sz="2000" dirty="0" err="1">
                <a:ea typeface="Times New Roman" charset="0"/>
                <a:cs typeface="Times New Roman" charset="0"/>
              </a:rPr>
              <a:t>ESSnuSB</a:t>
            </a:r>
            <a:r>
              <a:rPr lang="en-GB" sz="2000" dirty="0">
                <a:ea typeface="Times New Roman" charset="0"/>
                <a:cs typeface="Times New Roman" charset="0"/>
              </a:rPr>
              <a:t/>
            </a:r>
            <a:br>
              <a:rPr lang="en-GB" sz="2000" dirty="0">
                <a:ea typeface="Times New Roman" charset="0"/>
                <a:cs typeface="Times New Roman" charset="0"/>
              </a:rPr>
            </a:br>
            <a:r>
              <a:rPr lang="en-GB" sz="2000" dirty="0">
                <a:ea typeface="Times New Roman" charset="0"/>
                <a:cs typeface="Times New Roman" charset="0"/>
              </a:rPr>
              <a:t>2031-2040 Data taking -&gt; CP angle and other </a:t>
            </a:r>
            <a:r>
              <a:rPr lang="en-GB" sz="2000" dirty="0" smtClean="0">
                <a:ea typeface="Times New Roman" charset="0"/>
                <a:cs typeface="Times New Roman" charset="0"/>
              </a:rPr>
              <a:t>measurement</a:t>
            </a:r>
          </a:p>
          <a:p>
            <a:pPr algn="ctr"/>
            <a:r>
              <a:rPr lang="en-GB" sz="2000" dirty="0" smtClean="0">
                <a:ea typeface="Times New Roman" charset="0"/>
                <a:cs typeface="Times New Roman" charset="0"/>
              </a:rPr>
              <a:t>To this must be added the extra time, less straightforward to estimate, of political negotiations which will in any case imply the need for a least a few more years </a:t>
            </a:r>
            <a:r>
              <a:rPr lang="en-GB" sz="2000" dirty="0">
                <a:ea typeface="Times New Roman" charset="0"/>
                <a:cs typeface="Times New Roman" charset="0"/>
              </a:rPr>
              <a:t/>
            </a:r>
            <a:br>
              <a:rPr lang="en-GB" sz="2000" dirty="0">
                <a:ea typeface="Times New Roman" charset="0"/>
                <a:cs typeface="Times New Roman" charset="0"/>
              </a:rPr>
            </a:br>
            <a:r>
              <a:rPr lang="en-GB" sz="2000" dirty="0">
                <a:ea typeface="Times New Roman" charset="0"/>
                <a:cs typeface="Times New Roman" charset="0"/>
              </a:rPr>
              <a:t/>
            </a:r>
            <a:br>
              <a:rPr lang="en-GB" sz="2000" dirty="0">
                <a:ea typeface="Times New Roman" charset="0"/>
                <a:cs typeface="Times New Roman" charset="0"/>
              </a:rPr>
            </a:br>
            <a:r>
              <a:rPr lang="en-GB" sz="2000" dirty="0">
                <a:ea typeface="Times New Roman" charset="0"/>
                <a:cs typeface="Times New Roman" charset="0"/>
              </a:rPr>
              <a:t>I</a:t>
            </a:r>
            <a:r>
              <a:rPr lang="en-GB" sz="2000" dirty="0" smtClean="0">
                <a:ea typeface="Times New Roman" charset="0"/>
                <a:cs typeface="Times New Roman" charset="0"/>
              </a:rPr>
              <a:t>n </a:t>
            </a:r>
            <a:r>
              <a:rPr lang="en-GB" sz="2000" dirty="0">
                <a:ea typeface="Times New Roman" charset="0"/>
                <a:cs typeface="Times New Roman" charset="0"/>
              </a:rPr>
              <a:t>order to get </a:t>
            </a:r>
            <a:r>
              <a:rPr lang="en-GB" sz="2000" u="sng" dirty="0">
                <a:ea typeface="Times New Roman" charset="0"/>
                <a:cs typeface="Times New Roman" charset="0"/>
              </a:rPr>
              <a:t>EU financing 2021 for the Preparatory Phase </a:t>
            </a:r>
            <a:r>
              <a:rPr lang="en-GB" sz="2000" dirty="0">
                <a:ea typeface="Times New Roman" charset="0"/>
                <a:cs typeface="Times New Roman" charset="0"/>
              </a:rPr>
              <a:t>we need to deliver </a:t>
            </a:r>
            <a:r>
              <a:rPr lang="en-GB" sz="2000" u="sng" dirty="0">
                <a:ea typeface="Times New Roman" charset="0"/>
                <a:cs typeface="Times New Roman" charset="0"/>
              </a:rPr>
              <a:t>convincing Design Study results by latest autumn 2019 </a:t>
            </a:r>
            <a:r>
              <a:rPr lang="en-GB" sz="2000" dirty="0">
                <a:ea typeface="Times New Roman" charset="0"/>
                <a:cs typeface="Times New Roman" charset="0"/>
              </a:rPr>
              <a:t>as input to the CERN Strategy Council preparation of its input to the </a:t>
            </a:r>
            <a:r>
              <a:rPr lang="en-GB" sz="2000" u="sng" dirty="0">
                <a:ea typeface="Times New Roman" charset="0"/>
                <a:cs typeface="Times New Roman" charset="0"/>
              </a:rPr>
              <a:t>ESFRI update in 2020</a:t>
            </a:r>
            <a:r>
              <a:rPr lang="en-GB" sz="2000" dirty="0">
                <a:ea typeface="Times New Roman" charset="0"/>
                <a:cs typeface="Times New Roman" charset="0"/>
              </a:rPr>
              <a:t/>
            </a:r>
            <a:br>
              <a:rPr lang="en-GB" sz="2000" dirty="0">
                <a:ea typeface="Times New Roman" charset="0"/>
                <a:cs typeface="Times New Roman" charset="0"/>
              </a:rPr>
            </a:br>
            <a:r>
              <a:rPr lang="en-GB" sz="2000" dirty="0">
                <a:ea typeface="Times New Roman" charset="0"/>
                <a:cs typeface="Times New Roman" charset="0"/>
              </a:rPr>
              <a:t/>
            </a:r>
            <a:br>
              <a:rPr lang="en-GB" sz="2000" dirty="0">
                <a:ea typeface="Times New Roman" charset="0"/>
                <a:cs typeface="Times New Roman" charset="0"/>
              </a:rPr>
            </a:br>
            <a:r>
              <a:rPr lang="en-GB" sz="2000" dirty="0">
                <a:ea typeface="Times New Roman" charset="0"/>
                <a:cs typeface="Times New Roman" charset="0"/>
              </a:rPr>
              <a:t>This leaves us only from autumn 2027 to autumn 2019, </a:t>
            </a:r>
            <a:r>
              <a:rPr lang="en-GB" sz="2000" u="sng" dirty="0">
                <a:ea typeface="Times New Roman" charset="0"/>
                <a:cs typeface="Times New Roman" charset="0"/>
              </a:rPr>
              <a:t>2 years, to achieve sufficient progress to convince the CERN Strategy Council  to recommend </a:t>
            </a:r>
            <a:r>
              <a:rPr lang="en-GB" sz="2000" dirty="0">
                <a:ea typeface="Times New Roman" charset="0"/>
                <a:cs typeface="Times New Roman" charset="0"/>
              </a:rPr>
              <a:t>us for being included on the ESFRI </a:t>
            </a:r>
            <a:r>
              <a:rPr lang="en-GB" sz="2000" dirty="0" smtClean="0">
                <a:ea typeface="Times New Roman" charset="0"/>
                <a:cs typeface="Times New Roman" charset="0"/>
              </a:rPr>
              <a:t>list. </a:t>
            </a:r>
          </a:p>
          <a:p>
            <a:endParaRPr lang="en-GB" dirty="0"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0387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Conclusions</a:t>
            </a:r>
            <a:endParaRPr lang="en-GB" sz="54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6 November 2017</a:t>
            </a:r>
            <a:endParaRPr lang="en-GB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GRIPnu Partikeldagarna 2017                                  Tord Ekelöf, Uppsala University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246891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large </a:t>
            </a:r>
            <a:r>
              <a:rPr lang="el-GR" sz="2400" dirty="0">
                <a:latin typeface="Times New Roman"/>
                <a:cs typeface="Times New Roman"/>
              </a:rPr>
              <a:t>ν</a:t>
            </a:r>
            <a:r>
              <a:rPr lang="sv-SE" sz="2400" dirty="0">
                <a:latin typeface="Times New Roman"/>
                <a:cs typeface="Times New Roman"/>
              </a:rPr>
              <a:t> </a:t>
            </a:r>
            <a:r>
              <a:rPr lang="en-GB" sz="2400" dirty="0">
                <a:latin typeface="Times New Roman"/>
                <a:cs typeface="Times New Roman"/>
              </a:rPr>
              <a:t>detector has a rich </a:t>
            </a:r>
            <a:r>
              <a:rPr lang="en-GB" sz="2400" dirty="0" err="1">
                <a:latin typeface="Times New Roman"/>
                <a:cs typeface="Times New Roman"/>
              </a:rPr>
              <a:t>astroparticle</a:t>
            </a:r>
            <a:r>
              <a:rPr lang="en-GB" sz="2400" dirty="0">
                <a:latin typeface="Times New Roman"/>
                <a:cs typeface="Times New Roman"/>
              </a:rPr>
              <a:t> and p lifetime program.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Significantly better CPV sensitivity at the 2</a:t>
            </a:r>
            <a:r>
              <a:rPr lang="en-GB" sz="2400" baseline="30000" dirty="0" smtClean="0">
                <a:latin typeface="Times New Roman"/>
                <a:cs typeface="Times New Roman"/>
              </a:rPr>
              <a:t>nd</a:t>
            </a:r>
            <a:r>
              <a:rPr lang="en-GB" sz="2400" dirty="0" smtClean="0">
                <a:latin typeface="Times New Roman"/>
                <a:cs typeface="Times New Roman"/>
              </a:rPr>
              <a:t> oscillation maximum.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The European Spallation Source </a:t>
            </a:r>
            <a:r>
              <a:rPr lang="en-GB" sz="2400" dirty="0" err="1" smtClean="0">
                <a:latin typeface="Times New Roman"/>
                <a:cs typeface="Times New Roman"/>
              </a:rPr>
              <a:t>Linac</a:t>
            </a:r>
            <a:r>
              <a:rPr lang="en-GB" sz="2400" dirty="0" smtClean="0">
                <a:latin typeface="Times New Roman"/>
                <a:cs typeface="Times New Roman"/>
              </a:rPr>
              <a:t> will be ready in less than 8 years (5 MW, 2 GeV proton beam by 2023).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ESS will have enough protons to go to the 2</a:t>
            </a:r>
            <a:r>
              <a:rPr lang="en-GB" sz="2400" baseline="30000" dirty="0" smtClean="0">
                <a:latin typeface="Times New Roman"/>
                <a:cs typeface="Times New Roman"/>
              </a:rPr>
              <a:t>nd</a:t>
            </a:r>
            <a:r>
              <a:rPr lang="en-GB" sz="2400" dirty="0" smtClean="0">
                <a:latin typeface="Times New Roman"/>
                <a:cs typeface="Times New Roman"/>
              </a:rPr>
              <a:t> oscillation maximum and increase its CPV sensitivity.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CPV: 5 </a:t>
            </a:r>
            <a:r>
              <a:rPr lang="en-GB" sz="2400" dirty="0" err="1" smtClean="0">
                <a:latin typeface="Times New Roman"/>
                <a:cs typeface="Times New Roman"/>
              </a:rPr>
              <a:t>σ</a:t>
            </a:r>
            <a:r>
              <a:rPr lang="en-GB" sz="2400" dirty="0" smtClean="0">
                <a:latin typeface="Times New Roman"/>
                <a:cs typeface="Times New Roman"/>
              </a:rPr>
              <a:t> could be reached over 60% of </a:t>
            </a:r>
            <a:r>
              <a:rPr lang="en-GB" sz="2400" dirty="0" err="1" smtClean="0">
                <a:latin typeface="Times New Roman"/>
                <a:cs typeface="Times New Roman"/>
              </a:rPr>
              <a:t>δ</a:t>
            </a:r>
            <a:r>
              <a:rPr lang="en-GB" sz="2400" baseline="-25000" dirty="0" err="1" smtClean="0">
                <a:latin typeface="Times New Roman"/>
                <a:cs typeface="Times New Roman"/>
              </a:rPr>
              <a:t>CP</a:t>
            </a:r>
            <a:r>
              <a:rPr lang="en-GB" sz="2400" dirty="0" smtClean="0">
                <a:latin typeface="Times New Roman"/>
                <a:cs typeface="Times New Roman"/>
              </a:rPr>
              <a:t> range (</a:t>
            </a:r>
            <a:r>
              <a:rPr lang="en-GB" sz="2400" dirty="0" err="1" smtClean="0">
                <a:latin typeface="Times New Roman"/>
                <a:cs typeface="Times New Roman"/>
              </a:rPr>
              <a:t>ESSνSB</a:t>
            </a:r>
            <a:r>
              <a:rPr lang="en-GB" sz="2400" dirty="0" smtClean="0">
                <a:latin typeface="Times New Roman"/>
                <a:cs typeface="Times New Roman"/>
              </a:rPr>
              <a:t>) with large potentiality.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 smtClean="0">
                <a:latin typeface="Times New Roman"/>
                <a:cs typeface="Times New Roman"/>
              </a:rPr>
              <a:t>EU COST </a:t>
            </a:r>
            <a:r>
              <a:rPr lang="en-GB" sz="2400" b="1" dirty="0">
                <a:latin typeface="Times New Roman"/>
                <a:cs typeface="Times New Roman"/>
              </a:rPr>
              <a:t>network </a:t>
            </a:r>
            <a:r>
              <a:rPr lang="en-GB" sz="2400" b="1" dirty="0" smtClean="0">
                <a:latin typeface="Times New Roman"/>
                <a:cs typeface="Times New Roman"/>
              </a:rPr>
              <a:t>project </a:t>
            </a:r>
            <a:r>
              <a:rPr lang="en-GB" sz="2400" b="1" dirty="0">
                <a:latin typeface="Times New Roman"/>
                <a:cs typeface="Times New Roman"/>
              </a:rPr>
              <a:t>supports </a:t>
            </a:r>
            <a:r>
              <a:rPr lang="en-GB" sz="2400" b="1" dirty="0" err="1">
                <a:latin typeface="Times New Roman"/>
                <a:cs typeface="Times New Roman"/>
              </a:rPr>
              <a:t>ESSνSB</a:t>
            </a:r>
            <a:r>
              <a:rPr lang="en-GB" sz="2400" b="1" dirty="0">
                <a:latin typeface="Times New Roman"/>
                <a:cs typeface="Times New Roman"/>
              </a:rPr>
              <a:t>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 smtClean="0">
                <a:latin typeface="Times New Roman"/>
                <a:cs typeface="Times New Roman"/>
              </a:rPr>
              <a:t>EU/H2020 has decided to finance an </a:t>
            </a:r>
            <a:r>
              <a:rPr lang="en-GB" sz="2400" b="1" dirty="0" err="1">
                <a:latin typeface="Times New Roman"/>
                <a:cs typeface="Times New Roman"/>
              </a:rPr>
              <a:t>ESSνSB</a:t>
            </a:r>
            <a:r>
              <a:rPr lang="en-GB" sz="2400" b="1" dirty="0">
                <a:latin typeface="Times New Roman"/>
                <a:cs typeface="Times New Roman"/>
              </a:rPr>
              <a:t> Design </a:t>
            </a:r>
            <a:r>
              <a:rPr lang="en-GB" sz="2400" b="1" dirty="0" smtClean="0">
                <a:latin typeface="Times New Roman"/>
                <a:cs typeface="Times New Roman"/>
              </a:rPr>
              <a:t>Study project which will start 1 January 2018.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7" t="23714" r="23563" b="27245"/>
          <a:stretch>
            <a:fillRect/>
          </a:stretch>
        </p:blipFill>
        <p:spPr bwMode="auto">
          <a:xfrm>
            <a:off x="5105400" y="239713"/>
            <a:ext cx="38401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49463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1492494" y="468017"/>
            <a:ext cx="33881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 smtClean="0">
                <a:latin typeface="Comic Sans MS" panose="030F0702030302020204" pitchFamily="66" charset="0"/>
              </a:rPr>
              <a:t>Betting on the Higgs </a:t>
            </a:r>
            <a:r>
              <a:rPr lang="en-US" altLang="de-DE" sz="2400" dirty="0" err="1" smtClean="0">
                <a:latin typeface="Comic Sans MS" panose="030F0702030302020204" pitchFamily="66" charset="0"/>
              </a:rPr>
              <a:t>bosonen</a:t>
            </a:r>
            <a:r>
              <a:rPr lang="en-US" altLang="de-DE" sz="2400" dirty="0" smtClean="0">
                <a:latin typeface="Comic Sans MS" panose="030F0702030302020204" pitchFamily="66" charset="0"/>
              </a:rPr>
              <a:t>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 smtClean="0">
                <a:latin typeface="Comic Sans MS" panose="030F0702030302020204" pitchFamily="66" charset="0"/>
              </a:rPr>
              <a:t>on </a:t>
            </a:r>
            <a:r>
              <a:rPr lang="en-US" altLang="de-DE" sz="2400" dirty="0" err="1" smtClean="0">
                <a:latin typeface="Comic Sans MS" panose="030F0702030302020204" pitchFamily="66" charset="0"/>
              </a:rPr>
              <a:t>Supersymmetri</a:t>
            </a:r>
            <a:endParaRPr lang="en-US" altLang="de-DE" sz="2400" dirty="0">
              <a:latin typeface="Comic Sans MS" panose="030F0702030302020204" pitchFamily="66" charset="0"/>
            </a:endParaRPr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288925" y="5738813"/>
            <a:ext cx="37721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 err="1">
                <a:latin typeface="Comic Sans MS" panose="030F0702030302020204" pitchFamily="66" charset="0"/>
              </a:rPr>
              <a:t>Wilczek</a:t>
            </a:r>
            <a:r>
              <a:rPr lang="en-US" altLang="de-DE" sz="2400" dirty="0">
                <a:latin typeface="Comic Sans MS" panose="030F0702030302020204" pitchFamily="66" charset="0"/>
              </a:rPr>
              <a:t> - Conrad </a:t>
            </a:r>
            <a:r>
              <a:rPr lang="en-US" altLang="de-DE" sz="2400" dirty="0" smtClean="0">
                <a:latin typeface="Comic Sans MS" panose="030F0702030302020204" pitchFamily="66" charset="0"/>
              </a:rPr>
              <a:t>bet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 smtClean="0">
                <a:latin typeface="Comic Sans MS" panose="030F0702030302020204" pitchFamily="66" charset="0"/>
              </a:rPr>
              <a:t>2012 on the Higgs boson </a:t>
            </a:r>
            <a:endParaRPr lang="en-US" altLang="de-DE" sz="2400" dirty="0">
              <a:latin typeface="Comic Sans MS" panose="030F0702030302020204" pitchFamily="66" charset="0"/>
            </a:endParaRPr>
          </a:p>
        </p:txBody>
      </p:sp>
      <p:sp>
        <p:nvSpPr>
          <p:cNvPr id="17417" name="TextBox 8"/>
          <p:cNvSpPr txBox="1">
            <a:spLocks noChangeArrowheads="1"/>
          </p:cNvSpPr>
          <p:nvPr/>
        </p:nvSpPr>
        <p:spPr bwMode="auto">
          <a:xfrm>
            <a:off x="5388017" y="5738350"/>
            <a:ext cx="35349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 err="1">
                <a:latin typeface="Comic Sans MS" panose="030F0702030302020204" pitchFamily="66" charset="0"/>
              </a:rPr>
              <a:t>Wilczek</a:t>
            </a:r>
            <a:r>
              <a:rPr lang="en-US" altLang="de-DE" sz="2400" dirty="0">
                <a:latin typeface="Comic Sans MS" panose="030F0702030302020204" pitchFamily="66" charset="0"/>
              </a:rPr>
              <a:t> – Ekelöf </a:t>
            </a:r>
            <a:r>
              <a:rPr lang="en-US" altLang="de-DE" sz="2400" dirty="0" smtClean="0">
                <a:latin typeface="Comic Sans MS" panose="030F0702030302020204" pitchFamily="66" charset="0"/>
              </a:rPr>
              <a:t>bet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 smtClean="0">
                <a:latin typeface="Comic Sans MS" panose="030F0702030302020204" pitchFamily="66" charset="0"/>
              </a:rPr>
              <a:t>2019 on SUSY </a:t>
            </a:r>
            <a:r>
              <a:rPr lang="en-US" altLang="de-DE" sz="2400" dirty="0" err="1" smtClean="0">
                <a:latin typeface="Comic Sans MS" panose="030F0702030302020204" pitchFamily="66" charset="0"/>
              </a:rPr>
              <a:t>gauginos</a:t>
            </a:r>
            <a:endParaRPr lang="en-US" altLang="de-DE" sz="24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7692" y="124227"/>
            <a:ext cx="390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view of the next talk on the program: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1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0"/>
            <a:ext cx="9866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4416425"/>
            <a:ext cx="2259013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3"/>
          <p:cNvSpPr>
            <a:spLocks/>
          </p:cNvSpPr>
          <p:nvPr/>
        </p:nvSpPr>
        <p:spPr bwMode="auto">
          <a:xfrm>
            <a:off x="547688" y="214313"/>
            <a:ext cx="316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sv-SE" sz="4000">
                <a:solidFill>
                  <a:srgbClr val="FFFFFF"/>
                </a:solidFill>
                <a:latin typeface="Comic Sans MS" panose="030F0702030302020204" pitchFamily="66" charset="0"/>
              </a:rPr>
              <a:t>Proton Decay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8853488" y="6500813"/>
            <a:ext cx="160337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4291" tIns="32146" rIns="64291" bIns="32146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21F9E3-8C9F-49B6-8FD5-C1C2D8922828}" type="slidenum">
              <a:rPr lang="en-US" altLang="sv-SE" sz="1300">
                <a:latin typeface="Gill Sans" charset="0"/>
                <a:sym typeface="Gill Sans" charset="0"/>
              </a:rPr>
              <a:pPr eaLnBrk="1" hangingPunct="1"/>
              <a:t>3</a:t>
            </a:fld>
            <a:endParaRPr lang="en-US" altLang="sv-SE" sz="1300">
              <a:latin typeface="Gill Sans" charset="0"/>
              <a:sym typeface="Gill San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2015-12-15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Seminar in Grenoble                                     Tord Ekelöf   Uppsala University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F351D7-66E1-4334-86E0-F400CE8753AC}" type="slidenum">
              <a:rPr lang="fr-FR" altLang="de-DE" sz="1200">
                <a:solidFill>
                  <a:srgbClr val="898989"/>
                </a:solidFill>
              </a:rPr>
              <a:pPr eaLnBrk="1" hangingPunct="1"/>
              <a:t>3</a:t>
            </a:fld>
            <a:endParaRPr lang="fr-FR" altLang="de-DE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725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2015-12-15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21995"/>
            <a:ext cx="2895600" cy="263815"/>
          </a:xfrm>
        </p:spPr>
        <p:txBody>
          <a:bodyPr/>
          <a:lstStyle/>
          <a:p>
            <a:pPr>
              <a:defRPr/>
            </a:pPr>
            <a:r>
              <a:rPr lang="fr-FR"/>
              <a:t>Seminar in Grenoble                                     Tord Ekelöf   Uppsala University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215900"/>
            <a:ext cx="9144000" cy="94456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dirty="0" err="1" smtClean="0"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ESSnuSB</a:t>
            </a:r>
            <a: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-MEMPHYS sensitivities</a:t>
            </a:r>
            <a:b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</a:br>
            <a:r>
              <a:rPr lang="en-GB" sz="3200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proton decay</a:t>
            </a:r>
            <a:endParaRPr lang="en-GB" sz="2400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8917" name="Rectangle 246"/>
          <p:cNvSpPr>
            <a:spLocks noChangeArrowheads="1"/>
          </p:cNvSpPr>
          <p:nvPr/>
        </p:nvSpPr>
        <p:spPr bwMode="auto">
          <a:xfrm>
            <a:off x="6637338" y="6256338"/>
            <a:ext cx="25066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1">
                <a:solidFill>
                  <a:srgbClr val="000000"/>
                </a:solidFill>
                <a:ea typeface="MS PGothic" panose="020B0600070205080204" pitchFamily="34" charset="-128"/>
              </a:rPr>
              <a:t>(arXiv: hep-ex/0607026)</a:t>
            </a:r>
          </a:p>
        </p:txBody>
      </p:sp>
      <p:pic>
        <p:nvPicPr>
          <p:cNvPr id="3891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73200"/>
            <a:ext cx="4354513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473200"/>
            <a:ext cx="4335463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5"/>
          <p:cNvCxnSpPr>
            <a:cxnSpLocks noChangeShapeType="1"/>
          </p:cNvCxnSpPr>
          <p:nvPr/>
        </p:nvCxnSpPr>
        <p:spPr bwMode="auto">
          <a:xfrm>
            <a:off x="2889250" y="2338388"/>
            <a:ext cx="0" cy="27606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cteur droit avec flèche 14"/>
          <p:cNvCxnSpPr>
            <a:cxnSpLocks noChangeShapeType="1"/>
          </p:cNvCxnSpPr>
          <p:nvPr/>
        </p:nvCxnSpPr>
        <p:spPr bwMode="auto">
          <a:xfrm>
            <a:off x="7439025" y="2338388"/>
            <a:ext cx="0" cy="27606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Connecteur droit avec flèche 4"/>
          <p:cNvCxnSpPr>
            <a:cxnSpLocks noChangeShapeType="1"/>
          </p:cNvCxnSpPr>
          <p:nvPr/>
        </p:nvCxnSpPr>
        <p:spPr bwMode="auto">
          <a:xfrm flipH="1">
            <a:off x="792163" y="2886075"/>
            <a:ext cx="209708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cteur droit avec flèche 12"/>
          <p:cNvCxnSpPr>
            <a:cxnSpLocks noChangeShapeType="1"/>
          </p:cNvCxnSpPr>
          <p:nvPr/>
        </p:nvCxnSpPr>
        <p:spPr bwMode="auto">
          <a:xfrm flipH="1">
            <a:off x="5321300" y="3479800"/>
            <a:ext cx="2098675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BD02CA-BCE4-468A-A208-7439A52A2B80}" type="slidenum">
              <a:rPr lang="fr-FR" altLang="de-DE" sz="1200">
                <a:solidFill>
                  <a:srgbClr val="898989"/>
                </a:solidFill>
              </a:rPr>
              <a:pPr eaLnBrk="1" hangingPunct="1"/>
              <a:t>4</a:t>
            </a:fld>
            <a:endParaRPr lang="fr-FR" altLang="de-DE" sz="1200">
              <a:solidFill>
                <a:srgbClr val="898989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275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/>
          </p:cNvSpPr>
          <p:nvPr/>
        </p:nvSpPr>
        <p:spPr bwMode="auto">
          <a:xfrm>
            <a:off x="9525" y="9525"/>
            <a:ext cx="9134475" cy="68484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sv-SE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557338"/>
            <a:ext cx="47339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3"/>
          <p:cNvSpPr>
            <a:spLocks/>
          </p:cNvSpPr>
          <p:nvPr/>
        </p:nvSpPr>
        <p:spPr bwMode="auto">
          <a:xfrm>
            <a:off x="792163" y="549275"/>
            <a:ext cx="280511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FFFF"/>
                </a:solidFill>
                <a:latin typeface="+mn-lt"/>
                <a:ea typeface="Gill Sans" charset="0"/>
                <a:cs typeface="Gill Sans" charset="0"/>
              </a:rPr>
              <a:t>Supernova</a:t>
            </a: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8813800" y="6500813"/>
            <a:ext cx="241300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4291" tIns="32146" rIns="64291" bIns="32146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6F86AF-2B41-48CC-B30F-F0AD73C04729}" type="slidenum">
              <a:rPr lang="en-US" altLang="sv-SE" sz="1300">
                <a:latin typeface="Gill Sans" charset="0"/>
                <a:sym typeface="Gill Sans" charset="0"/>
              </a:rPr>
              <a:pPr eaLnBrk="1" hangingPunct="1"/>
              <a:t>5</a:t>
            </a:fld>
            <a:endParaRPr lang="en-US" altLang="sv-SE" sz="1300">
              <a:latin typeface="Gill Sans" charset="0"/>
              <a:sym typeface="Gill San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2015-12-15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Seminar in Grenoble                                     Tord Ekelöf   Uppsala University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74A476-0EB4-40F7-BEE0-099CDF6189AE}" type="slidenum">
              <a:rPr lang="fr-FR" altLang="de-DE" sz="1200">
                <a:solidFill>
                  <a:srgbClr val="898989"/>
                </a:solidFill>
              </a:rPr>
              <a:pPr eaLnBrk="1" hangingPunct="1"/>
              <a:t>5</a:t>
            </a:fld>
            <a:endParaRPr lang="fr-FR" altLang="de-DE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178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2015-12-15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Seminar in Grenoble                                     Tord Ekelöf   Uppsala University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093E80-A212-4C5E-A5A3-58B89648274C}" type="slidenum">
              <a:rPr lang="fr-FR" altLang="de-DE" sz="1200">
                <a:solidFill>
                  <a:srgbClr val="898989"/>
                </a:solidFill>
              </a:rPr>
              <a:pPr eaLnBrk="1" hangingPunct="1"/>
              <a:t>6</a:t>
            </a:fld>
            <a:endParaRPr lang="fr-FR" altLang="de-DE" sz="1200">
              <a:solidFill>
                <a:srgbClr val="898989"/>
              </a:solidFill>
            </a:endParaRPr>
          </a:p>
        </p:txBody>
      </p:sp>
      <p:sp>
        <p:nvSpPr>
          <p:cNvPr id="40965" name="Slide Number Placeholder 3"/>
          <p:cNvSpPr txBox="1">
            <a:spLocks/>
          </p:cNvSpPr>
          <p:nvPr/>
        </p:nvSpPr>
        <p:spPr bwMode="auto">
          <a:xfrm>
            <a:off x="609600" y="6508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09BF64D-1F14-476E-8080-072D913881BE}" type="slidenum">
              <a:rPr lang="en-US" altLang="de-DE" sz="1300">
                <a:latin typeface="Gill Sans" charset="0"/>
                <a:sym typeface="Gill Sans" charset="0"/>
              </a:rPr>
              <a:pPr eaLnBrk="1" hangingPunct="1"/>
              <a:t>6</a:t>
            </a:fld>
            <a:endParaRPr lang="en-US" altLang="de-DE" sz="1300">
              <a:latin typeface="Gill Sans" charset="0"/>
              <a:sym typeface="Gill Sans" charset="0"/>
            </a:endParaRPr>
          </a:p>
        </p:txBody>
      </p:sp>
      <p:pic>
        <p:nvPicPr>
          <p:cNvPr id="4096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20512" r="3804" b="14194"/>
          <a:stretch>
            <a:fillRect/>
          </a:stretch>
        </p:blipFill>
        <p:spPr bwMode="auto">
          <a:xfrm>
            <a:off x="290215" y="1812684"/>
            <a:ext cx="8669338" cy="477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2"/>
          <p:cNvSpPr>
            <a:spLocks/>
          </p:cNvSpPr>
          <p:nvPr/>
        </p:nvSpPr>
        <p:spPr bwMode="auto">
          <a:xfrm>
            <a:off x="6686550" y="6505575"/>
            <a:ext cx="20605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100"/>
              <a:t>Beacom@NU2012</a:t>
            </a:r>
          </a:p>
        </p:txBody>
      </p:sp>
      <p:sp>
        <p:nvSpPr>
          <p:cNvPr id="40968" name="Rectangle 3"/>
          <p:cNvSpPr>
            <a:spLocks/>
          </p:cNvSpPr>
          <p:nvPr/>
        </p:nvSpPr>
        <p:spPr bwMode="auto">
          <a:xfrm>
            <a:off x="5242500" y="1292583"/>
            <a:ext cx="2492375" cy="509587"/>
          </a:xfrm>
          <a:prstGeom prst="rect">
            <a:avLst/>
          </a:prstGeom>
          <a:solidFill>
            <a:srgbClr val="FFDBC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dirty="0" smtClean="0"/>
              <a:t>Distant </a:t>
            </a:r>
            <a:r>
              <a:rPr lang="en-US" altLang="de-DE" dirty="0"/>
              <a:t>galaxies</a:t>
            </a:r>
          </a:p>
        </p:txBody>
      </p:sp>
      <p:sp>
        <p:nvSpPr>
          <p:cNvPr id="40969" name="Rectangle 4"/>
          <p:cNvSpPr>
            <a:spLocks/>
          </p:cNvSpPr>
          <p:nvPr/>
        </p:nvSpPr>
        <p:spPr bwMode="auto">
          <a:xfrm>
            <a:off x="2749693" y="1293861"/>
            <a:ext cx="2492375" cy="509587"/>
          </a:xfrm>
          <a:prstGeom prst="rect">
            <a:avLst/>
          </a:prstGeom>
          <a:solidFill>
            <a:srgbClr val="FFDBC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dirty="0"/>
              <a:t>Nearby galaxies</a:t>
            </a:r>
          </a:p>
        </p:txBody>
      </p:sp>
      <p:sp>
        <p:nvSpPr>
          <p:cNvPr id="40970" name="Rectangle 5"/>
          <p:cNvSpPr>
            <a:spLocks/>
          </p:cNvSpPr>
          <p:nvPr/>
        </p:nvSpPr>
        <p:spPr bwMode="auto">
          <a:xfrm>
            <a:off x="1182672" y="1281707"/>
            <a:ext cx="1571625" cy="509587"/>
          </a:xfrm>
          <a:prstGeom prst="rect">
            <a:avLst/>
          </a:prstGeom>
          <a:solidFill>
            <a:srgbClr val="FFDBC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/>
              <a:t>Milky way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812800" y="161925"/>
            <a:ext cx="7813675" cy="7937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4200" dirty="0" smtClean="0">
                <a:latin typeface="+mn-lt"/>
                <a:ea typeface="Gill Sans" charset="0"/>
                <a:cs typeface="Gill Sans" charset="0"/>
                <a:sym typeface="Gill Sans" charset="0"/>
              </a:rPr>
              <a:t>Distance scale and </a:t>
            </a:r>
            <a:r>
              <a:rPr lang="en-US" sz="4200" dirty="0" err="1" smtClean="0">
                <a:latin typeface="+mn-lt"/>
                <a:ea typeface="Gill Sans" charset="0"/>
                <a:cs typeface="Gill Sans" charset="0"/>
                <a:sym typeface="Gill Sans" charset="0"/>
              </a:rPr>
              <a:t>exp’d</a:t>
            </a:r>
            <a:r>
              <a:rPr lang="en-US" sz="4200" dirty="0" smtClean="0">
                <a:latin typeface="+mn-lt"/>
                <a:ea typeface="Gill Sans" charset="0"/>
                <a:cs typeface="Gill Sans" charset="0"/>
                <a:sym typeface="Gill Sans" charset="0"/>
              </a:rPr>
              <a:t> rate</a:t>
            </a:r>
            <a:endParaRPr lang="en-US" sz="4200" dirty="0">
              <a:latin typeface="+mn-lt"/>
              <a:sym typeface="Gill San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30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2015-12-15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Seminar in Grenoble                                     Tord Ekelöf   Uppsala University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144463"/>
            <a:ext cx="9144000" cy="94456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dirty="0" err="1" smtClean="0"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ESSnuSB</a:t>
            </a:r>
            <a:r>
              <a:rPr lang="en-GB" dirty="0"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-</a:t>
            </a:r>
            <a: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MEMPHYS sensitivities</a:t>
            </a:r>
            <a:b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</a:br>
            <a:r>
              <a: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S</a:t>
            </a:r>
            <a:r>
              <a:rPr lang="en-GB" sz="3200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upernova explosion and relics</a:t>
            </a:r>
            <a:endParaRPr lang="en-GB" sz="2400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pic>
        <p:nvPicPr>
          <p:cNvPr id="41989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327150"/>
            <a:ext cx="4241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lèche droite rayée 4"/>
          <p:cNvSpPr>
            <a:spLocks/>
          </p:cNvSpPr>
          <p:nvPr/>
        </p:nvSpPr>
        <p:spPr bwMode="auto">
          <a:xfrm>
            <a:off x="584200" y="5872163"/>
            <a:ext cx="896938" cy="303212"/>
          </a:xfrm>
          <a:custGeom>
            <a:avLst/>
            <a:gdLst>
              <a:gd name="T0" fmla="*/ 0 w 897213"/>
              <a:gd name="T1" fmla="*/ 75731 h 302923"/>
              <a:gd name="T2" fmla="*/ 9466 w 897213"/>
              <a:gd name="T3" fmla="*/ 75731 h 302923"/>
              <a:gd name="T4" fmla="*/ 9466 w 897213"/>
              <a:gd name="T5" fmla="*/ 227192 h 302923"/>
              <a:gd name="T6" fmla="*/ 0 w 897213"/>
              <a:gd name="T7" fmla="*/ 227192 h 302923"/>
              <a:gd name="T8" fmla="*/ 0 w 897213"/>
              <a:gd name="T9" fmla="*/ 75731 h 302923"/>
              <a:gd name="T10" fmla="*/ 18933 w 897213"/>
              <a:gd name="T11" fmla="*/ 75731 h 302923"/>
              <a:gd name="T12" fmla="*/ 37865 w 897213"/>
              <a:gd name="T13" fmla="*/ 75731 h 302923"/>
              <a:gd name="T14" fmla="*/ 37865 w 897213"/>
              <a:gd name="T15" fmla="*/ 227192 h 302923"/>
              <a:gd name="T16" fmla="*/ 18933 w 897213"/>
              <a:gd name="T17" fmla="*/ 227192 h 302923"/>
              <a:gd name="T18" fmla="*/ 18933 w 897213"/>
              <a:gd name="T19" fmla="*/ 75731 h 302923"/>
              <a:gd name="T20" fmla="*/ 47332 w 897213"/>
              <a:gd name="T21" fmla="*/ 75731 h 302923"/>
              <a:gd name="T22" fmla="*/ 745752 w 897213"/>
              <a:gd name="T23" fmla="*/ 75731 h 302923"/>
              <a:gd name="T24" fmla="*/ 745752 w 897213"/>
              <a:gd name="T25" fmla="*/ 0 h 302923"/>
              <a:gd name="T26" fmla="*/ 897213 w 897213"/>
              <a:gd name="T27" fmla="*/ 151462 h 302923"/>
              <a:gd name="T28" fmla="*/ 745752 w 897213"/>
              <a:gd name="T29" fmla="*/ 302923 h 302923"/>
              <a:gd name="T30" fmla="*/ 745752 w 897213"/>
              <a:gd name="T31" fmla="*/ 227192 h 302923"/>
              <a:gd name="T32" fmla="*/ 47332 w 897213"/>
              <a:gd name="T33" fmla="*/ 227192 h 302923"/>
              <a:gd name="T34" fmla="*/ 47332 w 897213"/>
              <a:gd name="T35" fmla="*/ 75731 h 3029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97213" h="302923">
                <a:moveTo>
                  <a:pt x="0" y="75731"/>
                </a:moveTo>
                <a:lnTo>
                  <a:pt x="9466" y="75731"/>
                </a:lnTo>
                <a:lnTo>
                  <a:pt x="9466" y="227192"/>
                </a:lnTo>
                <a:lnTo>
                  <a:pt x="0" y="227192"/>
                </a:lnTo>
                <a:lnTo>
                  <a:pt x="0" y="75731"/>
                </a:lnTo>
                <a:close/>
                <a:moveTo>
                  <a:pt x="18933" y="75731"/>
                </a:moveTo>
                <a:lnTo>
                  <a:pt x="37865" y="75731"/>
                </a:lnTo>
                <a:lnTo>
                  <a:pt x="37865" y="227192"/>
                </a:lnTo>
                <a:lnTo>
                  <a:pt x="18933" y="227192"/>
                </a:lnTo>
                <a:lnTo>
                  <a:pt x="18933" y="75731"/>
                </a:lnTo>
                <a:close/>
                <a:moveTo>
                  <a:pt x="47332" y="75731"/>
                </a:moveTo>
                <a:lnTo>
                  <a:pt x="745752" y="75731"/>
                </a:lnTo>
                <a:lnTo>
                  <a:pt x="745752" y="0"/>
                </a:lnTo>
                <a:lnTo>
                  <a:pt x="897213" y="151462"/>
                </a:lnTo>
                <a:lnTo>
                  <a:pt x="745752" y="302923"/>
                </a:lnTo>
                <a:lnTo>
                  <a:pt x="745752" y="227192"/>
                </a:lnTo>
                <a:lnTo>
                  <a:pt x="47332" y="227192"/>
                </a:lnTo>
                <a:lnTo>
                  <a:pt x="47332" y="75731"/>
                </a:lnTo>
                <a:close/>
              </a:path>
            </a:pathLst>
          </a:custGeom>
          <a:solidFill>
            <a:srgbClr val="00AEAE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991" name="ZoneTexte 6"/>
          <p:cNvSpPr txBox="1">
            <a:spLocks noChangeArrowheads="1"/>
          </p:cNvSpPr>
          <p:nvPr/>
        </p:nvSpPr>
        <p:spPr bwMode="auto">
          <a:xfrm>
            <a:off x="1674813" y="5773738"/>
            <a:ext cx="3121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ea typeface="MS PGothic" panose="020B0600070205080204" pitchFamily="34" charset="-128"/>
                <a:cs typeface="Times New Roman" panose="02020603050405020304" pitchFamily="18" charset="0"/>
              </a:rPr>
              <a:t>For 10 kpc: ~10</a:t>
            </a:r>
            <a:r>
              <a:rPr lang="en-US" altLang="en-US" sz="2400" baseline="30000"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  <a:r>
              <a:rPr lang="en-US" altLang="en-US" sz="2400">
                <a:ea typeface="MS PGothic" panose="020B0600070205080204" pitchFamily="34" charset="-128"/>
                <a:cs typeface="Times New Roman" panose="02020603050405020304" pitchFamily="18" charset="0"/>
              </a:rPr>
              <a:t> events</a:t>
            </a:r>
          </a:p>
        </p:txBody>
      </p:sp>
      <p:cxnSp>
        <p:nvCxnSpPr>
          <p:cNvPr id="20" name="Connecteur droit avec flèche 3"/>
          <p:cNvCxnSpPr>
            <a:cxnSpLocks noChangeShapeType="1"/>
          </p:cNvCxnSpPr>
          <p:nvPr/>
        </p:nvCxnSpPr>
        <p:spPr bwMode="auto">
          <a:xfrm>
            <a:off x="2330450" y="2544763"/>
            <a:ext cx="0" cy="271462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cteur droit 7"/>
          <p:cNvCxnSpPr>
            <a:cxnSpLocks noChangeShapeType="1"/>
          </p:cNvCxnSpPr>
          <p:nvPr/>
        </p:nvCxnSpPr>
        <p:spPr bwMode="auto">
          <a:xfrm>
            <a:off x="838200" y="3600450"/>
            <a:ext cx="32750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4" name="ZoneTexte 8"/>
          <p:cNvSpPr txBox="1">
            <a:spLocks noChangeArrowheads="1"/>
          </p:cNvSpPr>
          <p:nvPr/>
        </p:nvSpPr>
        <p:spPr bwMode="auto">
          <a:xfrm rot="5400000">
            <a:off x="4341019" y="3559969"/>
            <a:ext cx="91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ea typeface="MS PGothic" panose="020B0600070205080204" pitchFamily="34" charset="-128"/>
              </a:rPr>
              <a:t>SUPERK</a:t>
            </a:r>
          </a:p>
        </p:txBody>
      </p:sp>
      <p:sp>
        <p:nvSpPr>
          <p:cNvPr id="41995" name="ZoneTexte 14"/>
          <p:cNvSpPr txBox="1">
            <a:spLocks noChangeArrowheads="1"/>
          </p:cNvSpPr>
          <p:nvPr/>
        </p:nvSpPr>
        <p:spPr bwMode="auto">
          <a:xfrm rot="-5400000">
            <a:off x="-373856" y="2972594"/>
            <a:ext cx="1174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ea typeface="MS PGothic" panose="020B0600070205080204" pitchFamily="34" charset="-128"/>
              </a:rPr>
              <a:t>MEMPHYS</a:t>
            </a:r>
          </a:p>
        </p:txBody>
      </p:sp>
      <p:sp>
        <p:nvSpPr>
          <p:cNvPr id="41996" name="ZoneTexte 15"/>
          <p:cNvSpPr txBox="1">
            <a:spLocks noChangeArrowheads="1"/>
          </p:cNvSpPr>
          <p:nvPr/>
        </p:nvSpPr>
        <p:spPr bwMode="auto">
          <a:xfrm>
            <a:off x="5219700" y="5313363"/>
            <a:ext cx="3784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ea typeface="MS PGothic" panose="020B0600070205080204" pitchFamily="34" charset="-128"/>
                <a:cs typeface="Times New Roman" panose="02020603050405020304" pitchFamily="18" charset="0"/>
              </a:rPr>
              <a:t>Diffuse Supernova Neutrinos</a:t>
            </a:r>
          </a:p>
          <a:p>
            <a:pPr eaLnBrk="1" hangingPunct="1"/>
            <a:r>
              <a:rPr lang="en-US" altLang="en-US" sz="2400">
                <a:ea typeface="MS PGothic" panose="020B0600070205080204" pitchFamily="34" charset="-128"/>
                <a:cs typeface="Times New Roman" panose="02020603050405020304" pitchFamily="18" charset="0"/>
              </a:rPr>
              <a:t>(10 years,  440 kt)</a:t>
            </a:r>
          </a:p>
        </p:txBody>
      </p:sp>
      <p:pic>
        <p:nvPicPr>
          <p:cNvPr id="41997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16125"/>
            <a:ext cx="40163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14E610-485A-4550-A473-F4674367D558}" type="slidenum">
              <a:rPr lang="fr-FR" altLang="de-DE" sz="1200">
                <a:solidFill>
                  <a:srgbClr val="898989"/>
                </a:solidFill>
              </a:rPr>
              <a:pPr eaLnBrk="1" hangingPunct="1"/>
              <a:t>7</a:t>
            </a:fld>
            <a:endParaRPr lang="fr-FR" altLang="de-DE" sz="1200">
              <a:solidFill>
                <a:srgbClr val="89898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679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542925" y="1227658"/>
            <a:ext cx="3452813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omic Sans MS" panose="030F0702030302020204" pitchFamily="66" charset="0"/>
              </a:rPr>
              <a:t>Garpenberg</a:t>
            </a:r>
            <a:r>
              <a:rPr lang="en-US" altLang="en-US" sz="2800" dirty="0">
                <a:latin typeface="Comic Sans MS" panose="030F0702030302020204" pitchFamily="66" charset="0"/>
              </a:rPr>
              <a:t> Mine</a:t>
            </a:r>
          </a:p>
          <a:p>
            <a:pPr eaLnBrk="1" hangingPunct="1"/>
            <a:r>
              <a:rPr lang="en-US" altLang="en-US" sz="1600" dirty="0">
                <a:latin typeface="Comic Sans MS" panose="030F0702030302020204" pitchFamily="66" charset="0"/>
              </a:rPr>
              <a:t>Distance from ESS Lund </a:t>
            </a:r>
            <a:r>
              <a:rPr lang="en-US" altLang="en-US" sz="1600" b="1" dirty="0">
                <a:latin typeface="Comic Sans MS" panose="030F0702030302020204" pitchFamily="66" charset="0"/>
              </a:rPr>
              <a:t>540 km</a:t>
            </a:r>
          </a:p>
          <a:p>
            <a:pPr eaLnBrk="1" hangingPunct="1"/>
            <a:endParaRPr lang="sv-SE" altLang="en-US" dirty="0">
              <a:latin typeface="Comic Sans MS" panose="030F0702030302020204" pitchFamily="66" charset="0"/>
            </a:endParaRPr>
          </a:p>
          <a:p>
            <a:pPr eaLnBrk="1" hangingPunct="1"/>
            <a:r>
              <a:rPr lang="sv-SE" altLang="en-US" sz="1600" b="1" dirty="0" err="1">
                <a:latin typeface="Comic Sans MS" panose="030F0702030302020204" pitchFamily="66" charset="0"/>
              </a:rPr>
              <a:t>Depth</a:t>
            </a:r>
            <a:r>
              <a:rPr lang="sv-SE" altLang="en-US" sz="1600" b="1" dirty="0">
                <a:latin typeface="Comic Sans MS" panose="030F0702030302020204" pitchFamily="66" charset="0"/>
              </a:rPr>
              <a:t> 1232 m </a:t>
            </a:r>
          </a:p>
          <a:p>
            <a:pPr eaLnBrk="1" hangingPunct="1"/>
            <a:r>
              <a:rPr lang="en-US" altLang="en-US" sz="1600" dirty="0">
                <a:latin typeface="Comic Sans MS" panose="030F0702030302020204" pitchFamily="66" charset="0"/>
              </a:rPr>
              <a:t>Truck access tunnels</a:t>
            </a:r>
          </a:p>
          <a:p>
            <a:pPr eaLnBrk="1" hangingPunct="1"/>
            <a:r>
              <a:rPr lang="en-US" altLang="en-US" sz="1600" dirty="0" smtClean="0">
                <a:latin typeface="Comic Sans MS" panose="030F0702030302020204" pitchFamily="66" charset="0"/>
              </a:rPr>
              <a:t>Previously t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wo ore-hoist </a:t>
            </a:r>
            <a:r>
              <a:rPr lang="en-US" altLang="en-US" sz="1600" dirty="0">
                <a:latin typeface="Comic Sans MS" panose="030F0702030302020204" pitchFamily="66" charset="0"/>
              </a:rPr>
              <a:t>shafts</a:t>
            </a:r>
          </a:p>
        </p:txBody>
      </p:sp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3028373"/>
            <a:ext cx="30241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8"/>
          <p:cNvSpPr txBox="1">
            <a:spLocks noChangeArrowheads="1"/>
          </p:cNvSpPr>
          <p:nvPr/>
        </p:nvSpPr>
        <p:spPr bwMode="auto">
          <a:xfrm>
            <a:off x="584201" y="5451226"/>
            <a:ext cx="32496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smtClean="0">
                <a:latin typeface="Comic Sans MS" panose="030F0702030302020204" pitchFamily="66" charset="0"/>
              </a:rPr>
              <a:t>Recently a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 new ore-hoist shaft </a:t>
            </a:r>
          </a:p>
          <a:p>
            <a:pPr eaLnBrk="1" hangingPunct="1"/>
            <a:r>
              <a:rPr lang="en-US" altLang="en-US" sz="1600" dirty="0" smtClean="0">
                <a:latin typeface="Comic Sans MS" panose="030F0702030302020204" pitchFamily="66" charset="0"/>
              </a:rPr>
              <a:t>was </a:t>
            </a:r>
            <a:r>
              <a:rPr lang="en-US" altLang="en-US" sz="1600" smtClean="0">
                <a:latin typeface="Comic Sans MS" panose="030F0702030302020204" pitchFamily="66" charset="0"/>
              </a:rPr>
              <a:t>taken into 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operation,</a:t>
            </a:r>
          </a:p>
          <a:p>
            <a:pPr eaLnBrk="1" hangingPunct="1"/>
            <a:r>
              <a:rPr lang="en-US" altLang="en-US" sz="1600" b="1" dirty="0" smtClean="0">
                <a:latin typeface="Comic Sans MS" panose="030F0702030302020204" pitchFamily="66" charset="0"/>
              </a:rPr>
              <a:t>leaving the </a:t>
            </a:r>
            <a:r>
              <a:rPr lang="en-US" altLang="en-US" sz="1600" b="1" dirty="0" err="1" smtClean="0">
                <a:latin typeface="Comic Sans MS" panose="030F0702030302020204" pitchFamily="66" charset="0"/>
              </a:rPr>
              <a:t>Garpenberg</a:t>
            </a:r>
            <a:r>
              <a:rPr lang="en-US" altLang="en-US" sz="1600" b="1" dirty="0" smtClean="0">
                <a:latin typeface="Comic Sans MS" panose="030F0702030302020204" pitchFamily="66" charset="0"/>
              </a:rPr>
              <a:t> </a:t>
            </a:r>
            <a:r>
              <a:rPr lang="en-US" altLang="en-US" sz="1600" b="1" dirty="0" err="1" smtClean="0">
                <a:latin typeface="Comic Sans MS" panose="030F0702030302020204" pitchFamily="66" charset="0"/>
              </a:rPr>
              <a:t>Norra</a:t>
            </a:r>
            <a:r>
              <a:rPr lang="en-US" altLang="en-US" sz="1600" b="1" dirty="0" smtClean="0">
                <a:latin typeface="Comic Sans MS" panose="030F0702030302020204" pitchFamily="66" charset="0"/>
              </a:rPr>
              <a:t> </a:t>
            </a:r>
          </a:p>
          <a:p>
            <a:pPr eaLnBrk="1" hangingPunct="1"/>
            <a:r>
              <a:rPr lang="en-US" altLang="en-US" sz="1600" b="1" dirty="0" smtClean="0">
                <a:latin typeface="Comic Sans MS" panose="030F0702030302020204" pitchFamily="66" charset="0"/>
              </a:rPr>
              <a:t>s</a:t>
            </a:r>
            <a:r>
              <a:rPr lang="en-US" altLang="en-US" sz="1600" b="1" dirty="0" smtClean="0">
                <a:latin typeface="Comic Sans MS" panose="030F0702030302020204" pitchFamily="66" charset="0"/>
              </a:rPr>
              <a:t>haft</a:t>
            </a:r>
            <a:r>
              <a:rPr lang="en-US" altLang="en-US" sz="1600" b="1" dirty="0" smtClean="0">
                <a:latin typeface="Comic Sans MS" panose="030F0702030302020204" pitchFamily="66" charset="0"/>
              </a:rPr>
              <a:t> </a:t>
            </a:r>
            <a:r>
              <a:rPr lang="en-US" altLang="en-US" sz="1600" b="1" dirty="0" smtClean="0">
                <a:latin typeface="Comic Sans MS" panose="030F0702030302020204" pitchFamily="66" charset="0"/>
              </a:rPr>
              <a:t>free for other uses</a:t>
            </a:r>
            <a:endParaRPr lang="en-US" altLang="en-US" sz="1600" b="1" dirty="0">
              <a:latin typeface="Comic Sans MS" panose="030F0702030302020204" pitchFamily="66" charset="0"/>
            </a:endParaRPr>
          </a:p>
        </p:txBody>
      </p:sp>
      <p:sp>
        <p:nvSpPr>
          <p:cNvPr id="36869" name="Rectangle 110"/>
          <p:cNvSpPr>
            <a:spLocks noChangeArrowheads="1"/>
          </p:cNvSpPr>
          <p:nvPr/>
        </p:nvSpPr>
        <p:spPr bwMode="auto">
          <a:xfrm>
            <a:off x="-207963" y="4829175"/>
            <a:ext cx="336551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en-US" sz="1000"/>
              <a:t>SDn / 2012</a:t>
            </a:r>
            <a:endParaRPr lang="en-GB" altLang="en-US" sz="1000"/>
          </a:p>
        </p:txBody>
      </p:sp>
      <p:sp>
        <p:nvSpPr>
          <p:cNvPr id="36870" name="textruta 272"/>
          <p:cNvSpPr txBox="1">
            <a:spLocks noChangeArrowheads="1"/>
          </p:cNvSpPr>
          <p:nvPr/>
        </p:nvSpPr>
        <p:spPr bwMode="auto">
          <a:xfrm>
            <a:off x="522288" y="-1030288"/>
            <a:ext cx="373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/>
              <a:t>Gruvsjöschaktet</a:t>
            </a:r>
            <a:endParaRPr lang="sv-SE" altLang="en-US" sz="800"/>
          </a:p>
        </p:txBody>
      </p:sp>
      <p:sp>
        <p:nvSpPr>
          <p:cNvPr id="36871" name="textruta 274"/>
          <p:cNvSpPr txBox="1">
            <a:spLocks noChangeArrowheads="1"/>
          </p:cNvSpPr>
          <p:nvPr/>
        </p:nvSpPr>
        <p:spPr bwMode="auto">
          <a:xfrm>
            <a:off x="4984750" y="-954088"/>
            <a:ext cx="287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/>
              <a:t>Nytt schakt</a:t>
            </a:r>
            <a:endParaRPr lang="sv-SE" altLang="en-US" sz="800"/>
          </a:p>
        </p:txBody>
      </p:sp>
      <p:pic>
        <p:nvPicPr>
          <p:cNvPr id="36872" name="Picture 9" descr="C:\Users\tordeke\Desktop\Bilder Garpenberg-1_Page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4013"/>
            <a:ext cx="496887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3" descr="D:\DCIM\101MSDCF\DSC018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4292600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3" descr="C:\Users\tordeke\AppData\Local\Temp\GAE 2742 L175_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4292600"/>
            <a:ext cx="24844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24638" y="6092825"/>
            <a:ext cx="23780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  <a:cs typeface="+mn-cs"/>
              </a:rPr>
              <a:t>Granite drill cores</a:t>
            </a:r>
            <a:endParaRPr lang="sv-SE" dirty="0">
              <a:latin typeface="+mn-lt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2CBDAF-C1BE-43F5-AA9F-AE6DC190513F}" type="slidenum">
              <a:rPr lang="fr-FR" altLang="de-DE" sz="1200">
                <a:solidFill>
                  <a:srgbClr val="898989"/>
                </a:solidFill>
              </a:rPr>
              <a:pPr eaLnBrk="1" hangingPunct="1"/>
              <a:t>8</a:t>
            </a:fld>
            <a:endParaRPr lang="fr-FR" altLang="de-DE" sz="1200">
              <a:solidFill>
                <a:srgbClr val="89898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Seminar in Grenoble                                     Tord Ekelöf   Uppsala University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2015-12-15</a:t>
            </a:r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0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7691" y="-202849"/>
            <a:ext cx="6213762" cy="157331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r>
              <a:rPr lang="en-GB" sz="4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 is located 540 km from </a:t>
            </a:r>
            <a:r>
              <a:rPr lang="en-GB" sz="440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Garpenberg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6 November 2017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err="1" smtClean="0"/>
              <a:t>GRIPnu</a:t>
            </a:r>
            <a:r>
              <a:rPr lang="sv-SE" dirty="0" smtClean="0"/>
              <a:t> Partikeldagarna 2017                                  Tord Ekelöf, Uppsala University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1" y="2443635"/>
            <a:ext cx="46152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With 5 MW average beam power and 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sz="2000" b="1" baseline="30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protons on target per year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ESS </a:t>
            </a:r>
            <a:r>
              <a:rPr lang="en-GB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will be the most powerful and intense proton accelerator in the world, ca 10 times more powerful than the current J-Park and FNAL proton accelerators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14 pulses of 2.86 </a:t>
            </a:r>
            <a:r>
              <a:rPr lang="en-GB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duration per second, each containig10</a:t>
            </a:r>
            <a:r>
              <a:rPr lang="en-GB" sz="2000" baseline="30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15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Duty cycle 4%.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2.0 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GeV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protons, up 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to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3.5 GeV with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upgrades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3071122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04924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88534" y="5856658"/>
            <a:ext cx="3820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Linac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ready by 2023 (full power)</a:t>
            </a:r>
            <a:endParaRPr lang="en-GB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1561" b="40163"/>
          <a:stretch/>
        </p:blipFill>
        <p:spPr>
          <a:xfrm>
            <a:off x="-10958" y="1"/>
            <a:ext cx="1278650" cy="12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1898</Words>
  <Application>Microsoft Office PowerPoint</Application>
  <PresentationFormat>On-screen Show (4:3)</PresentationFormat>
  <Paragraphs>262</Paragraphs>
  <Slides>28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MS PGothic</vt:lpstr>
      <vt:lpstr>MS PGothic</vt:lpstr>
      <vt:lpstr>Arial</vt:lpstr>
      <vt:lpstr>Calibri</vt:lpstr>
      <vt:lpstr>Comic Sans MS</vt:lpstr>
      <vt:lpstr>FreeSansOblique</vt:lpstr>
      <vt:lpstr>Gill Sans</vt:lpstr>
      <vt:lpstr>Symbol</vt:lpstr>
      <vt:lpstr>Times New Roman</vt:lpstr>
      <vt:lpstr>Times New Roman Bold</vt:lpstr>
      <vt:lpstr>ヒラギノ明朝 ProN W3</vt:lpstr>
      <vt:lpstr>Thème Office</vt:lpstr>
      <vt:lpstr>Acrobat Document</vt:lpstr>
      <vt:lpstr>PowerPoint Presentation</vt:lpstr>
      <vt:lpstr>The MEMPHYS WC Detector (MEgaton Mass PHYSics)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 proton linac is located 540 km from Garpenberg</vt:lpstr>
      <vt:lpstr>The neutron and neutrino beams</vt:lpstr>
      <vt:lpstr>Neutrino spectra</vt:lpstr>
      <vt:lpstr>2nd Oscillation max. coverage</vt:lpstr>
      <vt:lpstr>Physics Performance</vt:lpstr>
      <vt:lpstr>EU COST project for ESSνSB networking approved in 2016</vt:lpstr>
      <vt:lpstr>A EU/H2020 project for a ESSνSB Design Study approved in August 2017 (Call INFRADEV-01-2017)</vt:lpstr>
      <vt:lpstr>EU excellence criterion  4.5 of 5 poins</vt:lpstr>
      <vt:lpstr>Impact criterion 4.5 of 5 points</vt:lpstr>
      <vt:lpstr>Design Study ESSνSB (2018-2021)</vt:lpstr>
      <vt:lpstr>PowerPoint Presentation</vt:lpstr>
      <vt:lpstr>Mats Lindroos’ summary of his talk on the ESS linac</vt:lpstr>
      <vt:lpstr>Mamad Eshrai’s conclusion of his talk on ESS linac upgrade</vt:lpstr>
      <vt:lpstr>Onoing work on Memphys</vt:lpstr>
      <vt:lpstr>Garpenberg Research Infrastructure Project for Neutrinos (GRIPnu) http://www.physics.uu.se/digitalAssets/374/c_374310-l_1-k_gripnu-english-version.pdf </vt:lpstr>
      <vt:lpstr>PowerPoint Presentation</vt:lpstr>
      <vt:lpstr>A slide from Mauro Mezzeto’s Future Outlook talk at NUFACT2017</vt:lpstr>
      <vt:lpstr>Where do we go from here?</vt:lpstr>
      <vt:lpstr>Conclusions</vt:lpstr>
      <vt:lpstr>PowerPoint Presentation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</dc:title>
  <dc:creator>Marcos Dracos</dc:creator>
  <cp:lastModifiedBy>Tord Ekelöf</cp:lastModifiedBy>
  <cp:revision>1222</cp:revision>
  <cp:lastPrinted>2013-03-04T17:31:58Z</cp:lastPrinted>
  <dcterms:created xsi:type="dcterms:W3CDTF">2012-07-27T00:22:31Z</dcterms:created>
  <dcterms:modified xsi:type="dcterms:W3CDTF">2017-11-16T11:23:54Z</dcterms:modified>
</cp:coreProperties>
</file>