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91" r:id="rId3"/>
    <p:sldId id="293" r:id="rId4"/>
    <p:sldId id="284" r:id="rId5"/>
    <p:sldId id="287" r:id="rId6"/>
    <p:sldId id="294" r:id="rId7"/>
    <p:sldId id="288" r:id="rId8"/>
    <p:sldId id="280" r:id="rId9"/>
    <p:sldId id="296" r:id="rId10"/>
    <p:sldId id="297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57" autoAdjust="0"/>
  </p:normalViewPr>
  <p:slideViewPr>
    <p:cSldViewPr>
      <p:cViewPr>
        <p:scale>
          <a:sx n="80" d="100"/>
          <a:sy n="80" d="100"/>
        </p:scale>
        <p:origin x="-1544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EF963-69DC-4ABD-B833-7C61B3FCEC44}" type="datetimeFigureOut">
              <a:rPr lang="sv-SE" smtClean="0"/>
              <a:t>2017-12-11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489C6-BB9D-4A9C-9655-E11A81EE75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24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2017-12-11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47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2017-12-11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91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2017-12-11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721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2015-8607-4C3B-9E4D-94FD608E92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425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2017-12-11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64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2017-12-11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33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07704" y="485800"/>
            <a:ext cx="6779096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2017-12-11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34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911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2017-12-11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65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51720" y="485800"/>
            <a:ext cx="6635080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2017-12-11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39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2017-12-11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05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63888" y="836712"/>
            <a:ext cx="5122912" cy="5472608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2017-12-11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4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2017-12-11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07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285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123728" y="485800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2017-12-11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53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784976" cy="1944216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Interface, exformation and Hermes' dilemma: 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Ethnological </a:t>
            </a:r>
            <a:r>
              <a:rPr lang="en-GB" sz="2800" b="1" dirty="0"/>
              <a:t>perspectives on tour </a:t>
            </a:r>
            <a:r>
              <a:rPr lang="en-GB" sz="2800" b="1" dirty="0" smtClean="0"/>
              <a:t>guides</a:t>
            </a:r>
            <a:r>
              <a:rPr lang="sv-SE" sz="2800" b="1" dirty="0"/>
              <a:t/>
            </a:r>
            <a:br>
              <a:rPr lang="sv-SE" sz="2800" b="1" dirty="0"/>
            </a:b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212977"/>
            <a:ext cx="8229600" cy="2232248"/>
          </a:xfrm>
        </p:spPr>
        <p:txBody>
          <a:bodyPr>
            <a:normAutofit fontScale="85000" lnSpcReduction="20000"/>
          </a:bodyPr>
          <a:lstStyle/>
          <a:p>
            <a:endParaRPr lang="sv-SE" dirty="0"/>
          </a:p>
          <a:p>
            <a:pPr marL="0" indent="0" algn="ctr">
              <a:buNone/>
            </a:pPr>
            <a:r>
              <a:rPr lang="en-GB" dirty="0" smtClean="0"/>
              <a:t>Owe Ronström</a:t>
            </a:r>
          </a:p>
          <a:p>
            <a:pPr marL="0" indent="0" algn="ctr">
              <a:buNone/>
            </a:pPr>
            <a:r>
              <a:rPr lang="en-GB" sz="1600" dirty="0" smtClean="0"/>
              <a:t>Professor in Ethnology</a:t>
            </a:r>
          </a:p>
          <a:p>
            <a:pPr marL="0" indent="0" algn="ctr">
              <a:buNone/>
            </a:pPr>
            <a:r>
              <a:rPr lang="en-GB" sz="1600" dirty="0" smtClean="0"/>
              <a:t>Department for cultural anthropology and ethnology</a:t>
            </a:r>
          </a:p>
          <a:p>
            <a:pPr marL="0" indent="0" algn="ctr">
              <a:buNone/>
            </a:pPr>
            <a:r>
              <a:rPr lang="en-GB" sz="1600" dirty="0" smtClean="0"/>
              <a:t>Uppsala University</a:t>
            </a:r>
            <a:endParaRPr lang="sv-SE" sz="1600" dirty="0" smtClean="0"/>
          </a:p>
          <a:p>
            <a:pPr marL="0" indent="0" algn="ctr">
              <a:buNone/>
            </a:pPr>
            <a:endParaRPr lang="sv-SE" sz="1600" dirty="0"/>
          </a:p>
          <a:p>
            <a:pPr marL="0" indent="0" algn="ctr">
              <a:buNone/>
            </a:pPr>
            <a:r>
              <a:rPr lang="sv-SE" sz="1600" dirty="0" err="1" smtClean="0"/>
              <a:t>Sustainable</a:t>
            </a:r>
            <a:r>
              <a:rPr lang="sv-SE" sz="1600" dirty="0" smtClean="0"/>
              <a:t> visits workshop, 7-8 dec 2017</a:t>
            </a:r>
          </a:p>
          <a:p>
            <a:pPr marL="0" indent="0" algn="ctr">
              <a:buNone/>
            </a:pPr>
            <a:r>
              <a:rPr lang="sv-SE" sz="1600" dirty="0" smtClean="0"/>
              <a:t>Campus Gotland</a:t>
            </a:r>
            <a:r>
              <a:rPr lang="sv-SE" sz="2000" dirty="0"/>
              <a:t/>
            </a:r>
            <a:br>
              <a:rPr lang="sv-SE" sz="2000" dirty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9400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204864"/>
            <a:ext cx="676875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v-SE" sz="3200" dirty="0" smtClean="0">
                <a:latin typeface="Adobe Garamond Pro" pitchFamily="18" charset="0"/>
              </a:rPr>
              <a:t>Three </a:t>
            </a:r>
            <a:r>
              <a:rPr lang="sv-SE" sz="3200" dirty="0" err="1" smtClean="0">
                <a:latin typeface="Adobe Garamond Pro" pitchFamily="18" charset="0"/>
              </a:rPr>
              <a:t>aspects</a:t>
            </a:r>
            <a:r>
              <a:rPr lang="sv-SE" sz="3200" dirty="0" smtClean="0">
                <a:latin typeface="Adobe Garamond Pro" pitchFamily="18" charset="0"/>
              </a:rPr>
              <a:t> on tour guides and </a:t>
            </a:r>
            <a:r>
              <a:rPr lang="sv-SE" sz="3200" dirty="0" err="1" smtClean="0">
                <a:latin typeface="Adobe Garamond Pro" pitchFamily="18" charset="0"/>
              </a:rPr>
              <a:t>guiding</a:t>
            </a:r>
            <a:r>
              <a:rPr lang="sv-SE" sz="3200" dirty="0" smtClean="0">
                <a:latin typeface="Adobe Garamond Pro" pitchFamily="18" charset="0"/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sv-SE" sz="3200" dirty="0" smtClean="0">
                <a:latin typeface="Adobe Garamond Pro" pitchFamily="18" charset="0"/>
              </a:rPr>
              <a:t>Interface </a:t>
            </a:r>
          </a:p>
          <a:p>
            <a:pPr>
              <a:spcAft>
                <a:spcPts val="600"/>
              </a:spcAft>
            </a:pPr>
            <a:r>
              <a:rPr lang="sv-SE" sz="3200" dirty="0" smtClean="0">
                <a:latin typeface="Adobe Garamond Pro" pitchFamily="18" charset="0"/>
              </a:rPr>
              <a:t>Exformation</a:t>
            </a:r>
          </a:p>
          <a:p>
            <a:pPr>
              <a:spcAft>
                <a:spcPts val="600"/>
              </a:spcAft>
            </a:pPr>
            <a:r>
              <a:rPr lang="sv-SE" sz="3200" dirty="0" smtClean="0">
                <a:latin typeface="Adobe Garamond Pro" pitchFamily="18" charset="0"/>
              </a:rPr>
              <a:t>Hermes’ dilemma</a:t>
            </a:r>
          </a:p>
          <a:p>
            <a:pPr>
              <a:spcAft>
                <a:spcPts val="600"/>
              </a:spcAft>
            </a:pPr>
            <a:endParaRPr lang="sv-SE" sz="3200" dirty="0" smtClean="0">
              <a:latin typeface="Adobe Garamond Pro" pitchFamily="18" charset="0"/>
            </a:endParaRPr>
          </a:p>
          <a:p>
            <a:pPr>
              <a:spcAft>
                <a:spcPts val="600"/>
              </a:spcAft>
            </a:pPr>
            <a:r>
              <a:rPr lang="sv-SE" sz="3200" dirty="0" err="1" smtClean="0">
                <a:latin typeface="Adobe Garamond Pro" pitchFamily="18" charset="0"/>
              </a:rPr>
              <a:t>Conclusive</a:t>
            </a:r>
            <a:r>
              <a:rPr lang="sv-SE" sz="3200" dirty="0" smtClean="0">
                <a:latin typeface="Adobe Garamond Pro" pitchFamily="18" charset="0"/>
              </a:rPr>
              <a:t> </a:t>
            </a:r>
            <a:r>
              <a:rPr lang="sv-SE" sz="3200" smtClean="0">
                <a:latin typeface="Adobe Garamond Pro" pitchFamily="18" charset="0"/>
              </a:rPr>
              <a:t>remarks</a:t>
            </a:r>
            <a:endParaRPr lang="sv-SE" sz="32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2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204864"/>
            <a:ext cx="67687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v-SE" sz="3200" dirty="0" smtClean="0">
                <a:latin typeface="Adobe Garamond Pro" pitchFamily="18" charset="0"/>
              </a:rPr>
              <a:t>Three parts:</a:t>
            </a:r>
          </a:p>
          <a:p>
            <a:pPr>
              <a:spcAft>
                <a:spcPts val="600"/>
              </a:spcAft>
            </a:pPr>
            <a:r>
              <a:rPr lang="sv-SE" sz="3200" dirty="0" smtClean="0">
                <a:latin typeface="Adobe Garamond Pro" pitchFamily="18" charset="0"/>
              </a:rPr>
              <a:t>Interface </a:t>
            </a:r>
          </a:p>
          <a:p>
            <a:pPr>
              <a:spcAft>
                <a:spcPts val="600"/>
              </a:spcAft>
            </a:pPr>
            <a:r>
              <a:rPr lang="sv-SE" sz="3200" dirty="0" smtClean="0">
                <a:latin typeface="Adobe Garamond Pro" pitchFamily="18" charset="0"/>
              </a:rPr>
              <a:t>Exformation</a:t>
            </a:r>
          </a:p>
          <a:p>
            <a:pPr>
              <a:spcAft>
                <a:spcPts val="600"/>
              </a:spcAft>
            </a:pPr>
            <a:r>
              <a:rPr lang="sv-SE" sz="3200" dirty="0" smtClean="0">
                <a:latin typeface="Adobe Garamond Pro" pitchFamily="18" charset="0"/>
              </a:rPr>
              <a:t>Hermes’ dilemma</a:t>
            </a:r>
            <a:endParaRPr lang="sv-SE" sz="32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7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ildresultat för interface"/>
          <p:cNvSpPr>
            <a:spLocks noChangeAspect="1" noChangeArrowheads="1"/>
          </p:cNvSpPr>
          <p:nvPr/>
        </p:nvSpPr>
        <p:spPr bwMode="auto">
          <a:xfrm>
            <a:off x="155575" y="-2438400"/>
            <a:ext cx="90487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0787" cy="38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18" y="3675856"/>
            <a:ext cx="5715969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08735"/>
            <a:ext cx="4320480" cy="34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65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Interface:</a:t>
            </a:r>
          </a:p>
          <a:p>
            <a:pPr>
              <a:buFontTx/>
              <a:buChar char="-"/>
            </a:pPr>
            <a:r>
              <a:rPr lang="en-GB" dirty="0" smtClean="0"/>
              <a:t>“a </a:t>
            </a:r>
            <a:r>
              <a:rPr lang="en-GB" dirty="0"/>
              <a:t>zone of affordances organized to support and provoke activities and behaviours probabilistically, rather than mechanically” (Drucker 2011:3, 7-8</a:t>
            </a:r>
            <a:r>
              <a:rPr lang="en-GB" dirty="0" smtClean="0"/>
              <a:t>).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“a critical </a:t>
            </a:r>
            <a:r>
              <a:rPr lang="en-GB" dirty="0"/>
              <a:t>point of intersection between different life </a:t>
            </a:r>
            <a:r>
              <a:rPr lang="en-GB" dirty="0" smtClean="0"/>
              <a:t>worlds” </a:t>
            </a:r>
            <a:r>
              <a:rPr lang="en-GB" dirty="0"/>
              <a:t>(Long 2001</a:t>
            </a:r>
            <a:r>
              <a:rPr lang="en-GB" dirty="0" smtClean="0"/>
              <a:t>)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“a </a:t>
            </a:r>
            <a:r>
              <a:rPr lang="en-GB" dirty="0"/>
              <a:t>surface where the necessary contact between interactors and tasks allow functions to be </a:t>
            </a:r>
            <a:r>
              <a:rPr lang="en-GB" dirty="0" smtClean="0"/>
              <a:t>performed” </a:t>
            </a:r>
            <a:r>
              <a:rPr lang="en-GB" dirty="0"/>
              <a:t>(Laurel 1990)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539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Interface:</a:t>
            </a:r>
          </a:p>
          <a:p>
            <a:pPr>
              <a:buFontTx/>
              <a:buChar char="-"/>
            </a:pPr>
            <a:r>
              <a:rPr lang="en-GB" dirty="0" smtClean="0"/>
              <a:t>“a </a:t>
            </a:r>
            <a:r>
              <a:rPr lang="en-GB" dirty="0"/>
              <a:t>mediating environment and a critical zone that constitutes a user </a:t>
            </a:r>
            <a:r>
              <a:rPr lang="en-GB" dirty="0" smtClean="0"/>
              <a:t>experience.”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not passive or neutral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an </a:t>
            </a:r>
            <a:r>
              <a:rPr lang="en-GB" dirty="0"/>
              <a:t>active producer both of what is transmitted and of the recipients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112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293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69" y="-29209"/>
            <a:ext cx="4677421" cy="399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7693"/>
            <a:ext cx="4388578" cy="276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41" y="3932703"/>
            <a:ext cx="5101355" cy="30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32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Exformation:</a:t>
            </a:r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sz="3600" b="1" dirty="0" smtClean="0"/>
              <a:t>? </a:t>
            </a:r>
          </a:p>
          <a:p>
            <a:pPr marL="0" indent="0" algn="ctr">
              <a:buNone/>
            </a:pPr>
            <a:endParaRPr lang="sv-SE" sz="3600" b="1" dirty="0"/>
          </a:p>
          <a:p>
            <a:pPr marL="0" indent="0" algn="ctr">
              <a:buNone/>
            </a:pPr>
            <a:r>
              <a:rPr lang="sv-SE" sz="3600" b="1" dirty="0" smtClean="0"/>
              <a:t>!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361645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0" y="1556793"/>
            <a:ext cx="979887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05738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Information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312629" y="322144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Exformation</a:t>
            </a: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142468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?          !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94372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098261"/>
          </a:xfrm>
        </p:spPr>
        <p:txBody>
          <a:bodyPr/>
          <a:lstStyle/>
          <a:p>
            <a:r>
              <a:rPr lang="sv-SE" dirty="0" smtClean="0"/>
              <a:t>Hermes’ dilemma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0957"/>
            <a:ext cx="28479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12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U Guldka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 Guldkant</Template>
  <TotalTime>10804</TotalTime>
  <Words>167</Words>
  <Application>Microsoft Macintosh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UU Guldkant</vt:lpstr>
      <vt:lpstr>Interface, exformation and Hermes' dilemma:   Ethnological perspectives on tour guides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Hermes’ dilemma</vt:lpstr>
      <vt:lpstr>PowerPoint Presentation</vt:lpstr>
    </vt:vector>
  </TitlesOfParts>
  <Company>Engelska parken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 Svensson</dc:creator>
  <cp:lastModifiedBy>Consuelo Griggio</cp:lastModifiedBy>
  <cp:revision>35</cp:revision>
  <dcterms:created xsi:type="dcterms:W3CDTF">2013-08-22T05:59:05Z</dcterms:created>
  <dcterms:modified xsi:type="dcterms:W3CDTF">2017-12-11T12:44:59Z</dcterms:modified>
</cp:coreProperties>
</file>