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57" r:id="rId2"/>
    <p:sldId id="1343" r:id="rId3"/>
    <p:sldId id="263" r:id="rId4"/>
    <p:sldId id="1332" r:id="rId5"/>
    <p:sldId id="756" r:id="rId6"/>
    <p:sldId id="1333" r:id="rId7"/>
    <p:sldId id="1334" r:id="rId8"/>
    <p:sldId id="1337" r:id="rId9"/>
    <p:sldId id="1336" r:id="rId10"/>
    <p:sldId id="1338" r:id="rId11"/>
    <p:sldId id="1341" r:id="rId12"/>
    <p:sldId id="1339" r:id="rId13"/>
    <p:sldId id="1342" r:id="rId14"/>
  </p:sldIdLst>
  <p:sldSz cx="12193588" cy="6858000"/>
  <p:notesSz cx="6858000" cy="9144000"/>
  <p:defaultTextStyle>
    <a:defPPr>
      <a:defRPr lang="sv-SE"/>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3F"/>
    <a:srgbClr val="FECC66"/>
    <a:srgbClr val="D04D59"/>
    <a:srgbClr val="5DAACE"/>
    <a:srgbClr val="2FEAB0"/>
    <a:srgbClr val="FB9382"/>
    <a:srgbClr val="B6404A"/>
    <a:srgbClr val="E1E1E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845"/>
  </p:normalViewPr>
  <p:slideViewPr>
    <p:cSldViewPr>
      <p:cViewPr varScale="1">
        <p:scale>
          <a:sx n="99" d="100"/>
          <a:sy n="99" d="100"/>
        </p:scale>
        <p:origin x="200" y="720"/>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5C2AF4-4E03-044A-9397-2231B81B6BE7}" type="datetimeFigureOut">
              <a:rPr lang="en-US" smtClean="0"/>
              <a:t>11/25/20</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982CF9-8CE4-6F4B-AE4D-D6F1B006FA34}" type="slidenum">
              <a:rPr lang="sv-SE" smtClean="0"/>
              <a:t>‹#›</a:t>
            </a:fld>
            <a:endParaRPr lang="sv-SE"/>
          </a:p>
        </p:txBody>
      </p:sp>
    </p:spTree>
    <p:extLst>
      <p:ext uri="{BB962C8B-B14F-4D97-AF65-F5344CB8AC3E}">
        <p14:creationId xmlns:p14="http://schemas.microsoft.com/office/powerpoint/2010/main" val="147629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BAC38-6084-A04B-BCDE-6CC7F8E8A9A7}" type="datetimeFigureOut">
              <a:rPr lang="sv-SE" smtClean="0"/>
              <a:t>2020-11-25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4EDFE-7E2D-9E43-92DA-97C62D6D0B58}" type="slidenum">
              <a:rPr lang="sv-SE" smtClean="0"/>
              <a:t>‹#›</a:t>
            </a:fld>
            <a:endParaRPr lang="sv-SE"/>
          </a:p>
        </p:txBody>
      </p:sp>
    </p:spTree>
    <p:extLst>
      <p:ext uri="{BB962C8B-B14F-4D97-AF65-F5344CB8AC3E}">
        <p14:creationId xmlns:p14="http://schemas.microsoft.com/office/powerpoint/2010/main" val="4094790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t>
            </a:r>
          </a:p>
          <a:p>
            <a:r>
              <a:rPr lang="sv-SE" dirty="0"/>
              <a:t>Martin Karlberg, universitetslektor vid Uppsala universitet</a:t>
            </a:r>
          </a:p>
          <a:p>
            <a:r>
              <a:rPr lang="sv-SE" dirty="0"/>
              <a:t>Den här föreläsningen handlar om den vetenskapliga grunden för Skolinspektionens kvalitetsgranskningar. </a:t>
            </a:r>
          </a:p>
          <a:p>
            <a:endParaRPr lang="sv-SE" dirty="0"/>
          </a:p>
        </p:txBody>
      </p:sp>
      <p:sp>
        <p:nvSpPr>
          <p:cNvPr id="4" name="Platshållare för bildnummer 3"/>
          <p:cNvSpPr>
            <a:spLocks noGrp="1"/>
          </p:cNvSpPr>
          <p:nvPr>
            <p:ph type="sldNum" sz="quarter" idx="10"/>
          </p:nvPr>
        </p:nvSpPr>
        <p:spPr/>
        <p:txBody>
          <a:bodyPr/>
          <a:lstStyle/>
          <a:p>
            <a:fld id="{9D9F786F-5E0E-544E-B43A-71BA5C6C8527}" type="slidenum">
              <a:rPr lang="sv-SE" smtClean="0"/>
              <a:t>1</a:t>
            </a:fld>
            <a:endParaRPr lang="sv-SE"/>
          </a:p>
        </p:txBody>
      </p:sp>
    </p:spTree>
    <p:extLst>
      <p:ext uri="{BB962C8B-B14F-4D97-AF65-F5344CB8AC3E}">
        <p14:creationId xmlns:p14="http://schemas.microsoft.com/office/powerpoint/2010/main" val="179250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t>
            </a:r>
          </a:p>
          <a:p>
            <a:r>
              <a:rPr lang="sv-SE" dirty="0"/>
              <a:t>Martin Karlberg, universitetslektor vid Uppsala universitet</a:t>
            </a:r>
          </a:p>
          <a:p>
            <a:r>
              <a:rPr lang="sv-SE" dirty="0"/>
              <a:t>Den här föreläsningen handlar om den vetenskapliga grunden för Skolinspektionens kvalitetsgranskningar. </a:t>
            </a:r>
          </a:p>
          <a:p>
            <a:endParaRPr lang="sv-SE" dirty="0"/>
          </a:p>
        </p:txBody>
      </p:sp>
      <p:sp>
        <p:nvSpPr>
          <p:cNvPr id="4" name="Platshållare för bildnummer 3"/>
          <p:cNvSpPr>
            <a:spLocks noGrp="1"/>
          </p:cNvSpPr>
          <p:nvPr>
            <p:ph type="sldNum" sz="quarter" idx="10"/>
          </p:nvPr>
        </p:nvSpPr>
        <p:spPr/>
        <p:txBody>
          <a:bodyPr/>
          <a:lstStyle/>
          <a:p>
            <a:fld id="{9D9F786F-5E0E-544E-B43A-71BA5C6C8527}" type="slidenum">
              <a:rPr lang="sv-SE" smtClean="0"/>
              <a:t>2</a:t>
            </a:fld>
            <a:endParaRPr lang="sv-SE"/>
          </a:p>
        </p:txBody>
      </p:sp>
    </p:spTree>
    <p:extLst>
      <p:ext uri="{BB962C8B-B14F-4D97-AF65-F5344CB8AC3E}">
        <p14:creationId xmlns:p14="http://schemas.microsoft.com/office/powerpoint/2010/main" val="218911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tshållare för bildobjekt 1">
            <a:extLst>
              <a:ext uri="{FF2B5EF4-FFF2-40B4-BE49-F238E27FC236}">
                <a16:creationId xmlns:a16="http://schemas.microsoft.com/office/drawing/2014/main" id="{3DE3FACF-2703-4442-8A8F-B222CB3857B0}"/>
              </a:ext>
            </a:extLst>
          </p:cNvPr>
          <p:cNvSpPr>
            <a:spLocks noGrp="1" noRot="1" noChangeAspect="1" noChangeArrowheads="1" noTextEdit="1"/>
          </p:cNvSpPr>
          <p:nvPr>
            <p:ph type="sldImg"/>
          </p:nvPr>
        </p:nvSpPr>
        <p:spPr>
          <a:ln/>
        </p:spPr>
      </p:sp>
      <p:sp>
        <p:nvSpPr>
          <p:cNvPr id="20482" name="Platshållare för anteckningar 2">
            <a:extLst>
              <a:ext uri="{FF2B5EF4-FFF2-40B4-BE49-F238E27FC236}">
                <a16:creationId xmlns:a16="http://schemas.microsoft.com/office/drawing/2014/main" id="{8FAF5F8B-C73B-D64A-90CC-3437EFFC31B3}"/>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sv-SE" sz="1800" b="1" kern="1200" dirty="0">
                <a:solidFill>
                  <a:schemeClr val="tx1"/>
                </a:solidFill>
                <a:effectLst/>
                <a:latin typeface="+mn-lt"/>
                <a:ea typeface="+mn-ea"/>
                <a:cs typeface="+mn-cs"/>
              </a:rPr>
              <a:t>4 § </a:t>
            </a:r>
            <a:r>
              <a:rPr lang="sv-SE" sz="1800" kern="1200" dirty="0">
                <a:solidFill>
                  <a:schemeClr val="tx1"/>
                </a:solidFill>
                <a:effectLst/>
                <a:latin typeface="+mn-lt"/>
                <a:ea typeface="+mn-ea"/>
                <a:cs typeface="+mn-cs"/>
              </a:rPr>
              <a:t>Utbildningen inom skolväsendet syftar till att barn och elever ska inhämta och utveckla kunskaper och värden. - - - Utbildningen syftar också̊ till att i samarbete med hemmen främja barns och elevers allsidiga personliga utveckling till aktiva, kreativa, kompetenta och ansvarskännande individer och medborgare. </a:t>
            </a:r>
          </a:p>
          <a:p>
            <a:endParaRPr lang="sv-SE" sz="1800" kern="1200" dirty="0">
              <a:solidFill>
                <a:schemeClr val="tx1"/>
              </a:solidFill>
              <a:effectLst/>
              <a:latin typeface="+mn-lt"/>
              <a:ea typeface="+mn-ea"/>
              <a:cs typeface="+mn-cs"/>
            </a:endParaRPr>
          </a:p>
          <a:p>
            <a:r>
              <a:rPr lang="sv-SE" sz="1800" b="1" kern="1200" dirty="0">
                <a:solidFill>
                  <a:schemeClr val="tx1"/>
                </a:solidFill>
                <a:effectLst/>
                <a:latin typeface="+mn-lt"/>
                <a:ea typeface="+mn-ea"/>
                <a:cs typeface="+mn-cs"/>
              </a:rPr>
              <a:t>5 § </a:t>
            </a:r>
            <a:r>
              <a:rPr lang="sv-SE" sz="1800" kern="1200" dirty="0">
                <a:solidFill>
                  <a:schemeClr val="tx1"/>
                </a:solidFill>
                <a:effectLst/>
                <a:latin typeface="+mn-lt"/>
                <a:ea typeface="+mn-ea"/>
                <a:cs typeface="+mn-cs"/>
              </a:rPr>
              <a:t>- - - Utbildningen ska vila på vetenskaplig grund och beprövad erfarenhet.</a:t>
            </a:r>
            <a:br>
              <a:rPr lang="sv-SE" sz="1800" kern="1200" dirty="0">
                <a:solidFill>
                  <a:schemeClr val="tx1"/>
                </a:solidFill>
                <a:effectLst/>
                <a:latin typeface="+mn-lt"/>
                <a:ea typeface="+mn-ea"/>
                <a:cs typeface="+mn-cs"/>
              </a:rPr>
            </a:br>
            <a:endParaRPr lang="sv-SE" altLang="sv-SE" sz="1800" dirty="0">
              <a:ea typeface="ＭＳ Ｐゴシック" panose="020B0600070205080204" pitchFamily="34" charset="-128"/>
            </a:endParaRPr>
          </a:p>
          <a:p>
            <a:r>
              <a:rPr lang="sv-SE" altLang="sv-SE" sz="1800" dirty="0">
                <a:ea typeface="ＭＳ Ｐゴシック" panose="020B0600070205080204" pitchFamily="34" charset="-128"/>
              </a:rPr>
              <a:t>Fakta och kunskaper är förutsättningar för kritiskt tänkande, problemlösning och kreativitet, som  utgör ”Tänkande av den högre ordningen” eller ”</a:t>
            </a:r>
            <a:r>
              <a:rPr lang="sv-SE" altLang="sv-SE" sz="1800" dirty="0" err="1">
                <a:ea typeface="ＭＳ Ｐゴシック" panose="020B0600070205080204" pitchFamily="34" charset="-128"/>
              </a:rPr>
              <a:t>Higher</a:t>
            </a:r>
            <a:r>
              <a:rPr lang="sv-SE" altLang="sv-SE" sz="1800" dirty="0">
                <a:ea typeface="ＭＳ Ｐゴシック" panose="020B0600070205080204" pitchFamily="34" charset="-128"/>
              </a:rPr>
              <a:t> Order </a:t>
            </a:r>
            <a:r>
              <a:rPr lang="sv-SE" altLang="sv-SE" sz="1800" dirty="0" err="1">
                <a:ea typeface="ＭＳ Ｐゴシック" panose="020B0600070205080204" pitchFamily="34" charset="-128"/>
              </a:rPr>
              <a:t>Thinking</a:t>
            </a:r>
            <a:r>
              <a:rPr lang="sv-SE" altLang="sv-SE" sz="1800" dirty="0">
                <a:ea typeface="ＭＳ Ｐゴシック" panose="020B0600070205080204" pitchFamily="34" charset="-128"/>
              </a:rPr>
              <a:t> </a:t>
            </a:r>
            <a:r>
              <a:rPr lang="sv-SE" altLang="sv-SE" sz="1800" dirty="0" err="1">
                <a:ea typeface="ＭＳ Ｐゴシック" panose="020B0600070205080204" pitchFamily="34" charset="-128"/>
              </a:rPr>
              <a:t>Skills</a:t>
            </a:r>
            <a:r>
              <a:rPr lang="sv-SE" altLang="sv-SE" sz="1800" dirty="0">
                <a:ea typeface="ＭＳ Ｐゴシック" panose="020B0600070205080204" pitchFamily="34" charset="-128"/>
              </a:rPr>
              <a:t>” – HOTS. </a:t>
            </a:r>
          </a:p>
          <a:p>
            <a:endParaRPr lang="sv-SE" altLang="sv-SE" sz="1800" dirty="0">
              <a:ea typeface="ＭＳ Ｐゴシック" panose="020B0600070205080204" pitchFamily="34" charset="-128"/>
            </a:endParaRPr>
          </a:p>
          <a:p>
            <a:r>
              <a:rPr lang="sv-SE" altLang="sv-SE" sz="1800" dirty="0">
                <a:ea typeface="ＭＳ Ｐゴシック" panose="020B0600070205080204" pitchFamily="34" charset="-128"/>
              </a:rPr>
              <a:t>Goda relationer, effektivt ledarskap, strukturerad undervisning, förutsägbarhet, struktur, rutiner och arbetsro utgör grunden för fakta och kunskaper, värden och fostran. </a:t>
            </a:r>
          </a:p>
          <a:p>
            <a:endParaRPr lang="sv-SE" altLang="sv-SE" sz="1800" dirty="0">
              <a:ea typeface="ＭＳ Ｐゴシック" panose="020B0600070205080204" pitchFamily="34" charset="-128"/>
            </a:endParaRPr>
          </a:p>
          <a:p>
            <a:endParaRPr lang="sv-SE" altLang="sv-SE" dirty="0">
              <a:ea typeface="ＭＳ Ｐゴシック" panose="020B0600070205080204" pitchFamily="34" charset="-128"/>
            </a:endParaRPr>
          </a:p>
        </p:txBody>
      </p:sp>
      <p:sp>
        <p:nvSpPr>
          <p:cNvPr id="20483" name="Platshållare för bildnummer 3">
            <a:extLst>
              <a:ext uri="{FF2B5EF4-FFF2-40B4-BE49-F238E27FC236}">
                <a16:creationId xmlns:a16="http://schemas.microsoft.com/office/drawing/2014/main" id="{CE817C75-219A-1C44-A3DA-6F559D34947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ea typeface="ＭＳ Ｐゴシック" panose="020B0600070205080204" pitchFamily="34" charset="-128"/>
              </a:defRPr>
            </a:lvl1pPr>
            <a:lvl2pPr marL="742950" indent="-285750" defTabSz="931863">
              <a:defRPr>
                <a:solidFill>
                  <a:schemeClr val="tx1"/>
                </a:solidFill>
                <a:latin typeface="Tahoma" panose="020B0604030504040204" pitchFamily="34" charset="0"/>
                <a:ea typeface="ＭＳ Ｐゴシック" panose="020B0600070205080204" pitchFamily="34" charset="-128"/>
              </a:defRPr>
            </a:lvl2pPr>
            <a:lvl3pPr marL="1143000" indent="-228600" defTabSz="931863">
              <a:defRPr>
                <a:solidFill>
                  <a:schemeClr val="tx1"/>
                </a:solidFill>
                <a:latin typeface="Tahoma" panose="020B0604030504040204" pitchFamily="34" charset="0"/>
                <a:ea typeface="ＭＳ Ｐゴシック" panose="020B0600070205080204" pitchFamily="34" charset="-128"/>
              </a:defRPr>
            </a:lvl3pPr>
            <a:lvl4pPr marL="1600200" indent="-228600" defTabSz="931863">
              <a:defRPr>
                <a:solidFill>
                  <a:schemeClr val="tx1"/>
                </a:solidFill>
                <a:latin typeface="Tahoma" panose="020B0604030504040204" pitchFamily="34" charset="0"/>
                <a:ea typeface="ＭＳ Ｐゴシック" panose="020B0600070205080204" pitchFamily="34" charset="-128"/>
              </a:defRPr>
            </a:lvl4pPr>
            <a:lvl5pPr marL="2057400" indent="-228600" defTabSz="931863">
              <a:defRPr>
                <a:solidFill>
                  <a:schemeClr val="tx1"/>
                </a:solidFill>
                <a:latin typeface="Tahoma" panose="020B060403050404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269E295D-39AA-234D-90E6-E98746FBA9B2}" type="slidenum">
              <a:rPr lang="sv-SE" altLang="sv-SE" smtClean="0">
                <a:latin typeface="Times New Roman" panose="02020603050405020304" pitchFamily="18" charset="0"/>
              </a:rPr>
              <a:pPr/>
              <a:t>3</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38978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0"/>
                <a:cs typeface="ＭＳ Ｐゴシック" charset="0"/>
              </a:defRPr>
            </a:lvl1pPr>
            <a:lvl2pPr marL="742950" indent="-285750" defTabSz="931863" eaLnBrk="0" hangingPunct="0">
              <a:defRPr sz="2400">
                <a:solidFill>
                  <a:schemeClr val="tx1"/>
                </a:solidFill>
                <a:latin typeface="Tahoma" charset="0"/>
                <a:ea typeface="ＭＳ Ｐゴシック" charset="0"/>
              </a:defRPr>
            </a:lvl2pPr>
            <a:lvl3pPr marL="1143000" indent="-228600" defTabSz="931863" eaLnBrk="0" hangingPunct="0">
              <a:defRPr sz="2400">
                <a:solidFill>
                  <a:schemeClr val="tx1"/>
                </a:solidFill>
                <a:latin typeface="Tahoma" charset="0"/>
                <a:ea typeface="ＭＳ Ｐゴシック" charset="0"/>
              </a:defRPr>
            </a:lvl3pPr>
            <a:lvl4pPr marL="1600200" indent="-228600" defTabSz="931863" eaLnBrk="0" hangingPunct="0">
              <a:defRPr sz="2400">
                <a:solidFill>
                  <a:schemeClr val="tx1"/>
                </a:solidFill>
                <a:latin typeface="Tahoma" charset="0"/>
                <a:ea typeface="ＭＳ Ｐゴシック" charset="0"/>
              </a:defRPr>
            </a:lvl4pPr>
            <a:lvl5pPr marL="2057400" indent="-228600" defTabSz="931863" eaLnBrk="0" hangingPunct="0">
              <a:defRPr sz="2400">
                <a:solidFill>
                  <a:schemeClr val="tx1"/>
                </a:solidFill>
                <a:latin typeface="Tahoma"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Tahoma" charset="0"/>
                <a:ea typeface="ＭＳ Ｐゴシック" charset="0"/>
              </a:defRPr>
            </a:lvl9pPr>
          </a:lstStyle>
          <a:p>
            <a:fld id="{F3823543-0203-9D40-9491-79DAED09D2C1}" type="slidenum">
              <a:rPr lang="sv-SE" sz="1000">
                <a:latin typeface="Calibri" charset="0"/>
              </a:rPr>
              <a:pPr/>
              <a:t>4</a:t>
            </a:fld>
            <a:endParaRPr lang="sv-SE" sz="1000" dirty="0">
              <a:latin typeface="Calibri" charset="0"/>
            </a:endParaRPr>
          </a:p>
        </p:txBody>
      </p:sp>
      <p:sp>
        <p:nvSpPr>
          <p:cNvPr id="33794" name="Rectangle 2"/>
          <p:cNvSpPr>
            <a:spLocks noGrp="1" noRot="1" noChangeAspect="1" noChangeArrowheads="1" noTextEdit="1"/>
          </p:cNvSpPr>
          <p:nvPr>
            <p:ph type="sldImg"/>
          </p:nvPr>
        </p:nvSpPr>
        <p:spPr>
          <a:xfrm>
            <a:off x="136525" y="766763"/>
            <a:ext cx="6827838" cy="3841750"/>
          </a:xfrm>
          <a:ln/>
        </p:spPr>
      </p:sp>
      <p:sp>
        <p:nvSpPr>
          <p:cNvPr id="33795" name="Rectangle 3"/>
          <p:cNvSpPr>
            <a:spLocks noGrp="1" noChangeArrowheads="1"/>
          </p:cNvSpPr>
          <p:nvPr>
            <p:ph type="body" idx="1"/>
          </p:nvPr>
        </p:nvSpPr>
        <p:spPr>
          <a:xfrm>
            <a:off x="947738" y="4862513"/>
            <a:ext cx="5203825"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ct val="0"/>
              </a:spcBef>
            </a:pPr>
            <a:r>
              <a:rPr lang="sv-SE" dirty="0">
                <a:latin typeface="Times New Roman" charset="0"/>
              </a:rPr>
              <a:t>Variabeln ”Tydliga mål med lektioner” syns i Bedömningskomponent 2A i Bedömningsmatrisen</a:t>
            </a:r>
          </a:p>
        </p:txBody>
      </p:sp>
    </p:spTree>
    <p:extLst>
      <p:ext uri="{BB962C8B-B14F-4D97-AF65-F5344CB8AC3E}">
        <p14:creationId xmlns:p14="http://schemas.microsoft.com/office/powerpoint/2010/main" val="1450001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Picture 6"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3"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 Grå">
    <p:spTree>
      <p:nvGrpSpPr>
        <p:cNvPr id="1" name=""/>
        <p:cNvGrpSpPr/>
        <p:nvPr/>
      </p:nvGrpSpPr>
      <p:grpSpPr>
        <a:xfrm>
          <a:off x="0" y="0"/>
          <a:ext cx="0" cy="0"/>
          <a:chOff x="0" y="0"/>
          <a:chExt cx="0" cy="0"/>
        </a:xfrm>
      </p:grpSpPr>
      <p:sp>
        <p:nvSpPr>
          <p:cNvPr id="6" name="Rectangle 5"/>
          <p:cNvSpPr/>
          <p:nvPr userDrawn="1"/>
        </p:nvSpPr>
        <p:spPr bwMode="auto">
          <a:xfrm>
            <a:off x="0" y="0"/>
            <a:ext cx="12193588" cy="6858000"/>
          </a:xfrm>
          <a:prstGeom prst="rect">
            <a:avLst/>
          </a:prstGeom>
          <a:solidFill>
            <a:srgbClr val="E1E1E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3"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4"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pic>
        <p:nvPicPr>
          <p:cNvPr id="7" name="Picture 6" descr="UU_sigill_NV.tif"/>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8371365" y="2208245"/>
            <a:ext cx="3822223" cy="4649755"/>
          </a:xfrm>
          <a:prstGeom prst="rect">
            <a:avLst/>
          </a:prstGeom>
        </p:spPr>
      </p:pic>
      <p:sp>
        <p:nvSpPr>
          <p:cNvPr id="8" name="Rectangle 7"/>
          <p:cNvSpPr/>
          <p:nvPr userDrawn="1"/>
        </p:nvSpPr>
        <p:spPr bwMode="auto">
          <a:xfrm>
            <a:off x="0" y="6693363"/>
            <a:ext cx="12193588"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9" name="Picture 8" descr="vit_logo_rod_etikett_42m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496" y="0"/>
            <a:ext cx="962291" cy="1508787"/>
          </a:xfrm>
          <a:prstGeom prst="rect">
            <a:avLst/>
          </a:prstGeom>
        </p:spPr>
      </p:pic>
      <p:sp>
        <p:nvSpPr>
          <p:cNvPr id="11" name="Rectangle 10"/>
          <p:cNvSpPr/>
          <p:nvPr userDrawn="1"/>
        </p:nvSpPr>
        <p:spPr bwMode="auto">
          <a:xfrm>
            <a:off x="10705906" y="452669"/>
            <a:ext cx="1219359" cy="1219200"/>
          </a:xfrm>
          <a:prstGeom prst="rect">
            <a:avLst/>
          </a:prstGeom>
          <a:solidFill>
            <a:srgbClr val="E1E1E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Tree>
    <p:extLst>
      <p:ext uri="{BB962C8B-B14F-4D97-AF65-F5344CB8AC3E}">
        <p14:creationId xmlns:p14="http://schemas.microsoft.com/office/powerpoint/2010/main" val="134867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utan sigill">
    <p:spTree>
      <p:nvGrpSpPr>
        <p:cNvPr id="1" name=""/>
        <p:cNvGrpSpPr/>
        <p:nvPr/>
      </p:nvGrpSpPr>
      <p:grpSpPr>
        <a:xfrm>
          <a:off x="0" y="0"/>
          <a:ext cx="0" cy="0"/>
          <a:chOff x="0" y="0"/>
          <a:chExt cx="0" cy="0"/>
        </a:xfrm>
      </p:grpSpPr>
      <p:sp>
        <p:nvSpPr>
          <p:cNvPr id="2"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3"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132022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Rubrikbild,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idx="1"/>
          </p:nvPr>
        </p:nvSpPr>
        <p:spPr>
          <a:xfrm>
            <a:off x="914519" y="1981200"/>
            <a:ext cx="10751619" cy="4114800"/>
          </a:xfrm>
          <a:prstGeom prst="rect">
            <a:avLst/>
          </a:prstGeom>
        </p:spPr>
        <p:txBody>
          <a:bodyPr/>
          <a:lstStyle>
            <a:lvl1pPr>
              <a:defRPr sz="3200"/>
            </a:lvl1pPr>
            <a:lvl2pPr>
              <a:defRPr sz="3200"/>
            </a:lvl2pPr>
            <a:lvl3pPr>
              <a:defRPr sz="3200"/>
            </a:lvl3pPr>
            <a:lvl4pPr>
              <a:defRPr sz="3200"/>
            </a:lvl4pPr>
            <a:lvl5pPr>
              <a:defRPr sz="3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8107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963209" y="4101075"/>
            <a:ext cx="10364550" cy="1362075"/>
          </a:xfrm>
          <a:prstGeom prst="rect">
            <a:avLst/>
          </a:prstGeom>
        </p:spPr>
        <p:txBody>
          <a:bodyPr anchor="t"/>
          <a:lstStyle>
            <a:lvl1pPr algn="l">
              <a:defRPr sz="5333" b="1" cap="all"/>
            </a:lvl1pPr>
          </a:lstStyle>
          <a:p>
            <a:r>
              <a:rPr lang="sv-SE" dirty="0"/>
              <a:t>Klicka här för att ändra format</a:t>
            </a:r>
          </a:p>
        </p:txBody>
      </p:sp>
      <p:sp>
        <p:nvSpPr>
          <p:cNvPr id="3" name="Platshållare för text 2"/>
          <p:cNvSpPr>
            <a:spLocks noGrp="1"/>
          </p:cNvSpPr>
          <p:nvPr>
            <p:ph type="body" idx="1"/>
          </p:nvPr>
        </p:nvSpPr>
        <p:spPr>
          <a:xfrm>
            <a:off x="963209" y="2468893"/>
            <a:ext cx="1036455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sv-SE" dirty="0"/>
              <a:t>Klicka här för att ändra format på bakgrundstexten</a:t>
            </a:r>
          </a:p>
        </p:txBody>
      </p:sp>
    </p:spTree>
    <p:extLst>
      <p:ext uri="{BB962C8B-B14F-4D97-AF65-F5344CB8AC3E}">
        <p14:creationId xmlns:p14="http://schemas.microsoft.com/office/powerpoint/2010/main" val="74625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218225"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sz="half" idx="1"/>
          </p:nvPr>
        </p:nvSpPr>
        <p:spPr>
          <a:xfrm>
            <a:off x="914519" y="1981200"/>
            <a:ext cx="5080662"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8407" y="1981200"/>
            <a:ext cx="5371708"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0591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447913" y="452669"/>
            <a:ext cx="9314248" cy="1143000"/>
          </a:xfrm>
          <a:prstGeom prst="rect">
            <a:avLst/>
          </a:prstGeom>
        </p:spPr>
        <p:txBody>
          <a:bodyPr/>
          <a:lstStyle>
            <a:lvl1pPr algn="r">
              <a:defRPr sz="4800"/>
            </a:lvl1pPr>
          </a:lstStyle>
          <a:p>
            <a:r>
              <a:rPr lang="sv-SE" dirty="0"/>
              <a:t>Klicka här för att ändra format</a:t>
            </a:r>
          </a:p>
        </p:txBody>
      </p:sp>
      <p:sp>
        <p:nvSpPr>
          <p:cNvPr id="3" name="Platshållare för text 2"/>
          <p:cNvSpPr>
            <a:spLocks noGrp="1"/>
          </p:cNvSpPr>
          <p:nvPr>
            <p:ph type="body" idx="1" hasCustomPrompt="1"/>
          </p:nvPr>
        </p:nvSpPr>
        <p:spPr>
          <a:xfrm>
            <a:off x="609679" y="2276872"/>
            <a:ext cx="5487115" cy="639763"/>
          </a:xfrm>
          <a:prstGeom prst="rect">
            <a:avLst/>
          </a:prstGeom>
        </p:spPr>
        <p:txBody>
          <a:bodyPr anchor="b"/>
          <a:lstStyle>
            <a:lvl1pPr marL="0" indent="0">
              <a:buNone/>
              <a:defRPr sz="32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09679" y="3012645"/>
            <a:ext cx="5387619" cy="3264363"/>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94175" y="2276872"/>
            <a:ext cx="5567988"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94175" y="3012645"/>
            <a:ext cx="5567988" cy="3296675"/>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7142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a:t>Klicka här för att ändra format</a:t>
            </a:r>
            <a:endParaRPr lang="sv-SE" dirty="0"/>
          </a:p>
        </p:txBody>
      </p:sp>
    </p:spTree>
    <p:extLst>
      <p:ext uri="{BB962C8B-B14F-4D97-AF65-F5344CB8AC3E}">
        <p14:creationId xmlns:p14="http://schemas.microsoft.com/office/powerpoint/2010/main" val="197148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utan sigi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99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ehåll med bildtext,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447913" y="1316766"/>
            <a:ext cx="2205461" cy="1055687"/>
          </a:xfrm>
          <a:prstGeom prst="rect">
            <a:avLst/>
          </a:prstGeom>
        </p:spPr>
        <p:txBody>
          <a:bodyPr anchor="b"/>
          <a:lstStyle>
            <a:lvl1pPr algn="l">
              <a:defRPr sz="2667" b="1"/>
            </a:lvl1pPr>
          </a:lstStyle>
          <a:p>
            <a:r>
              <a:rPr lang="sv-SE" dirty="0"/>
              <a:t>Klicka här för att ändra format</a:t>
            </a:r>
          </a:p>
        </p:txBody>
      </p:sp>
      <p:sp>
        <p:nvSpPr>
          <p:cNvPr id="3" name="Platshållare för innehåll 2"/>
          <p:cNvSpPr>
            <a:spLocks noGrp="1"/>
          </p:cNvSpPr>
          <p:nvPr>
            <p:ph idx="1"/>
          </p:nvPr>
        </p:nvSpPr>
        <p:spPr>
          <a:xfrm>
            <a:off x="4767354" y="1124744"/>
            <a:ext cx="6816554" cy="4980152"/>
          </a:xfrm>
          <a:prstGeom prst="rect">
            <a:avLst/>
          </a:prstGeom>
        </p:spPr>
        <p:txBody>
          <a:bodyPr/>
          <a:lstStyle>
            <a:lvl1pPr>
              <a:defRPr sz="4000"/>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09682" y="2564905"/>
            <a:ext cx="4011606" cy="355239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3965720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90028" y="4800600"/>
            <a:ext cx="7316153" cy="566739"/>
          </a:xfrm>
          <a:prstGeom prst="rect">
            <a:avLst/>
          </a:prstGeom>
        </p:spPr>
        <p:txBody>
          <a:bodyPr anchor="b"/>
          <a:lstStyle>
            <a:lvl1pPr algn="l">
              <a:defRPr sz="2667" b="1"/>
            </a:lvl1pPr>
          </a:lstStyle>
          <a:p>
            <a:r>
              <a:rPr lang="sv-SE"/>
              <a:t>Klicka här för att ändra format</a:t>
            </a:r>
          </a:p>
        </p:txBody>
      </p:sp>
      <p:sp>
        <p:nvSpPr>
          <p:cNvPr id="3" name="Platshållare för bild 2"/>
          <p:cNvSpPr>
            <a:spLocks noGrp="1"/>
          </p:cNvSpPr>
          <p:nvPr>
            <p:ph type="pic" idx="1"/>
          </p:nvPr>
        </p:nvSpPr>
        <p:spPr>
          <a:xfrm>
            <a:off x="2390028" y="612775"/>
            <a:ext cx="7316153"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90028" y="5367338"/>
            <a:ext cx="7316153"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400071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3"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idx="1"/>
          </p:nvPr>
        </p:nvSpPr>
        <p:spPr>
          <a:xfrm>
            <a:off x="914519" y="1981200"/>
            <a:ext cx="10751619" cy="4114800"/>
          </a:xfrm>
          <a:prstGeom prst="rect">
            <a:avLst/>
          </a:prstGeom>
        </p:spPr>
        <p:txBody>
          <a:bodyPr/>
          <a:lstStyle>
            <a:lvl1pPr>
              <a:defRPr sz="3200"/>
            </a:lvl1pPr>
            <a:lvl2pPr>
              <a:defRPr sz="3200"/>
            </a:lvl2pPr>
            <a:lvl3pPr>
              <a:defRPr sz="3200"/>
            </a:lvl3pPr>
            <a:lvl4pPr>
              <a:defRPr sz="3200"/>
            </a:lvl4pPr>
            <a:lvl5pPr>
              <a:defRPr sz="3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8719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 Grå, utan sigill">
    <p:spTree>
      <p:nvGrpSpPr>
        <p:cNvPr id="1" name=""/>
        <p:cNvGrpSpPr/>
        <p:nvPr/>
      </p:nvGrpSpPr>
      <p:grpSpPr>
        <a:xfrm>
          <a:off x="0" y="0"/>
          <a:ext cx="0" cy="0"/>
          <a:chOff x="0" y="0"/>
          <a:chExt cx="0" cy="0"/>
        </a:xfrm>
      </p:grpSpPr>
      <p:sp>
        <p:nvSpPr>
          <p:cNvPr id="6" name="Rectangle 5"/>
          <p:cNvSpPr/>
          <p:nvPr userDrawn="1"/>
        </p:nvSpPr>
        <p:spPr bwMode="auto">
          <a:xfrm>
            <a:off x="0" y="0"/>
            <a:ext cx="12193588" cy="6858000"/>
          </a:xfrm>
          <a:prstGeom prst="rect">
            <a:avLst/>
          </a:prstGeom>
          <a:solidFill>
            <a:srgbClr val="E1E1E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3"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4"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
        <p:nvSpPr>
          <p:cNvPr id="8" name="Rectangle 7"/>
          <p:cNvSpPr/>
          <p:nvPr userDrawn="1"/>
        </p:nvSpPr>
        <p:spPr bwMode="auto">
          <a:xfrm>
            <a:off x="0" y="6693363"/>
            <a:ext cx="12193588"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9" name="Picture 8" descr="vit_logo_rod_etikett_42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 y="0"/>
            <a:ext cx="962291" cy="1508787"/>
          </a:xfrm>
          <a:prstGeom prst="rect">
            <a:avLst/>
          </a:prstGeom>
        </p:spPr>
      </p:pic>
      <p:sp>
        <p:nvSpPr>
          <p:cNvPr id="11" name="Rectangle 10"/>
          <p:cNvSpPr/>
          <p:nvPr userDrawn="1"/>
        </p:nvSpPr>
        <p:spPr bwMode="auto">
          <a:xfrm>
            <a:off x="10705906" y="452669"/>
            <a:ext cx="1219359" cy="1219200"/>
          </a:xfrm>
          <a:prstGeom prst="rect">
            <a:avLst/>
          </a:prstGeom>
          <a:solidFill>
            <a:srgbClr val="E1E1E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Tree>
    <p:extLst>
      <p:ext uri="{BB962C8B-B14F-4D97-AF65-F5344CB8AC3E}">
        <p14:creationId xmlns:p14="http://schemas.microsoft.com/office/powerpoint/2010/main" val="37619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963209" y="4101075"/>
            <a:ext cx="10364550" cy="1362075"/>
          </a:xfrm>
          <a:prstGeom prst="rect">
            <a:avLst/>
          </a:prstGeom>
        </p:spPr>
        <p:txBody>
          <a:bodyPr anchor="t"/>
          <a:lstStyle>
            <a:lvl1pPr algn="l">
              <a:defRPr sz="5333" b="1" cap="all"/>
            </a:lvl1pPr>
          </a:lstStyle>
          <a:p>
            <a:r>
              <a:rPr lang="sv-SE" dirty="0"/>
              <a:t>Klicka här för att ändra format</a:t>
            </a:r>
          </a:p>
        </p:txBody>
      </p:sp>
      <p:sp>
        <p:nvSpPr>
          <p:cNvPr id="3" name="Platshållare för text 2"/>
          <p:cNvSpPr>
            <a:spLocks noGrp="1"/>
          </p:cNvSpPr>
          <p:nvPr>
            <p:ph type="body" idx="1"/>
          </p:nvPr>
        </p:nvSpPr>
        <p:spPr>
          <a:xfrm>
            <a:off x="963209" y="2468893"/>
            <a:ext cx="1036455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sv-SE" dirty="0"/>
              <a:t>Klicka här för att ändra format på bakgrundstexten</a:t>
            </a:r>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218225"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sz="half" idx="1"/>
          </p:nvPr>
        </p:nvSpPr>
        <p:spPr>
          <a:xfrm>
            <a:off x="914519" y="1981200"/>
            <a:ext cx="5080662"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8407" y="1981200"/>
            <a:ext cx="5371708"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8" name="Picture 7"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447913" y="452669"/>
            <a:ext cx="9314248" cy="1143000"/>
          </a:xfrm>
          <a:prstGeom prst="rect">
            <a:avLst/>
          </a:prstGeom>
        </p:spPr>
        <p:txBody>
          <a:bodyPr/>
          <a:lstStyle>
            <a:lvl1pPr algn="r">
              <a:defRPr sz="4800"/>
            </a:lvl1pPr>
          </a:lstStyle>
          <a:p>
            <a:r>
              <a:rPr lang="sv-SE" dirty="0"/>
              <a:t>Klicka här för att ändra format</a:t>
            </a:r>
          </a:p>
        </p:txBody>
      </p:sp>
      <p:sp>
        <p:nvSpPr>
          <p:cNvPr id="3" name="Platshållare för text 2"/>
          <p:cNvSpPr>
            <a:spLocks noGrp="1"/>
          </p:cNvSpPr>
          <p:nvPr>
            <p:ph type="body" idx="1" hasCustomPrompt="1"/>
          </p:nvPr>
        </p:nvSpPr>
        <p:spPr>
          <a:xfrm>
            <a:off x="609679" y="2276872"/>
            <a:ext cx="5487115" cy="639763"/>
          </a:xfrm>
          <a:prstGeom prst="rect">
            <a:avLst/>
          </a:prstGeom>
        </p:spPr>
        <p:txBody>
          <a:bodyPr anchor="b"/>
          <a:lstStyle>
            <a:lvl1pPr marL="0" indent="0">
              <a:buNone/>
              <a:defRPr sz="32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09679" y="3012645"/>
            <a:ext cx="5387619" cy="3264363"/>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94175" y="2276872"/>
            <a:ext cx="5567988"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94175" y="3012645"/>
            <a:ext cx="5567988" cy="3296675"/>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3" name="Picture 2"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a:t>Klicka här för att ändra format</a:t>
            </a:r>
            <a:endParaRPr lang="sv-SE" dirty="0"/>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447913" y="1316766"/>
            <a:ext cx="2205461" cy="1055687"/>
          </a:xfrm>
          <a:prstGeom prst="rect">
            <a:avLst/>
          </a:prstGeom>
        </p:spPr>
        <p:txBody>
          <a:bodyPr anchor="b"/>
          <a:lstStyle>
            <a:lvl1pPr algn="l">
              <a:defRPr sz="2667" b="1"/>
            </a:lvl1pPr>
          </a:lstStyle>
          <a:p>
            <a:r>
              <a:rPr lang="sv-SE" dirty="0"/>
              <a:t>Klicka här för att ändra format</a:t>
            </a:r>
          </a:p>
        </p:txBody>
      </p:sp>
      <p:sp>
        <p:nvSpPr>
          <p:cNvPr id="3" name="Platshållare för innehåll 2"/>
          <p:cNvSpPr>
            <a:spLocks noGrp="1"/>
          </p:cNvSpPr>
          <p:nvPr>
            <p:ph idx="1"/>
          </p:nvPr>
        </p:nvSpPr>
        <p:spPr>
          <a:xfrm>
            <a:off x="4767354" y="1124744"/>
            <a:ext cx="6816554" cy="4980152"/>
          </a:xfrm>
          <a:prstGeom prst="rect">
            <a:avLst/>
          </a:prstGeom>
        </p:spPr>
        <p:txBody>
          <a:bodyPr/>
          <a:lstStyle>
            <a:lvl1pPr>
              <a:defRPr sz="4000"/>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09682" y="2564905"/>
            <a:ext cx="4011606" cy="355239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90028" y="4800600"/>
            <a:ext cx="7316153" cy="566739"/>
          </a:xfrm>
          <a:prstGeom prst="rect">
            <a:avLst/>
          </a:prstGeom>
        </p:spPr>
        <p:txBody>
          <a:bodyPr anchor="b"/>
          <a:lstStyle>
            <a:lvl1pPr algn="l">
              <a:defRPr sz="2667" b="1"/>
            </a:lvl1pPr>
          </a:lstStyle>
          <a:p>
            <a:r>
              <a:rPr lang="sv-SE"/>
              <a:t>Klicka här för att ändra format</a:t>
            </a:r>
          </a:p>
        </p:txBody>
      </p:sp>
      <p:sp>
        <p:nvSpPr>
          <p:cNvPr id="3" name="Platshållare för bild 2"/>
          <p:cNvSpPr>
            <a:spLocks noGrp="1"/>
          </p:cNvSpPr>
          <p:nvPr>
            <p:ph type="pic" idx="1"/>
          </p:nvPr>
        </p:nvSpPr>
        <p:spPr>
          <a:xfrm>
            <a:off x="2390028" y="612775"/>
            <a:ext cx="7316153"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90028" y="5367338"/>
            <a:ext cx="7316153"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6693363"/>
            <a:ext cx="12193588" cy="164637"/>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12" name="Rectangle 11"/>
          <p:cNvSpPr/>
          <p:nvPr userDrawn="1"/>
        </p:nvSpPr>
        <p:spPr bwMode="auto">
          <a:xfrm>
            <a:off x="0" y="6693363"/>
            <a:ext cx="2543937"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2" name="Picture 1" descr="vit_logo_rod_etikett_42mm.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19496" y="0"/>
            <a:ext cx="1021109" cy="160479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txStyles>
    <p:titleStyle>
      <a:lvl1pPr algn="ctr" rtl="0" eaLnBrk="1" fontAlgn="base" hangingPunct="1">
        <a:spcBef>
          <a:spcPct val="0"/>
        </a:spcBef>
        <a:spcAft>
          <a:spcPct val="0"/>
        </a:spcAft>
        <a:defRPr sz="5867">
          <a:solidFill>
            <a:schemeClr val="tx2"/>
          </a:solidFill>
          <a:latin typeface="+mj-lt"/>
          <a:ea typeface="+mj-ea"/>
          <a:cs typeface="+mj-cs"/>
        </a:defRPr>
      </a:lvl1pPr>
      <a:lvl2pPr algn="ctr" rtl="0" eaLnBrk="1" fontAlgn="base" hangingPunct="1">
        <a:spcBef>
          <a:spcPct val="0"/>
        </a:spcBef>
        <a:spcAft>
          <a:spcPct val="0"/>
        </a:spcAft>
        <a:defRPr sz="5867">
          <a:solidFill>
            <a:schemeClr val="tx2"/>
          </a:solidFill>
          <a:latin typeface="Arial" charset="0"/>
          <a:ea typeface="ＭＳ Ｐゴシック" charset="-128"/>
        </a:defRPr>
      </a:lvl2pPr>
      <a:lvl3pPr algn="ctr" rtl="0" eaLnBrk="1" fontAlgn="base" hangingPunct="1">
        <a:spcBef>
          <a:spcPct val="0"/>
        </a:spcBef>
        <a:spcAft>
          <a:spcPct val="0"/>
        </a:spcAft>
        <a:defRPr sz="5867">
          <a:solidFill>
            <a:schemeClr val="tx2"/>
          </a:solidFill>
          <a:latin typeface="Arial" charset="0"/>
          <a:ea typeface="ＭＳ Ｐゴシック" charset="-128"/>
        </a:defRPr>
      </a:lvl3pPr>
      <a:lvl4pPr algn="ctr" rtl="0" eaLnBrk="1" fontAlgn="base" hangingPunct="1">
        <a:spcBef>
          <a:spcPct val="0"/>
        </a:spcBef>
        <a:spcAft>
          <a:spcPct val="0"/>
        </a:spcAft>
        <a:defRPr sz="5867">
          <a:solidFill>
            <a:schemeClr val="tx2"/>
          </a:solidFill>
          <a:latin typeface="Arial" charset="0"/>
          <a:ea typeface="ＭＳ Ｐゴシック" charset="-128"/>
        </a:defRPr>
      </a:lvl4pPr>
      <a:lvl5pPr algn="ctr" rtl="0" eaLnBrk="1" fontAlgn="base" hangingPunct="1">
        <a:spcBef>
          <a:spcPct val="0"/>
        </a:spcBef>
        <a:spcAft>
          <a:spcPct val="0"/>
        </a:spcAft>
        <a:defRPr sz="5867">
          <a:solidFill>
            <a:schemeClr val="tx2"/>
          </a:solidFill>
          <a:latin typeface="Arial" charset="0"/>
          <a:ea typeface="ＭＳ Ｐゴシック" charset="-128"/>
        </a:defRPr>
      </a:lvl5pPr>
      <a:lvl6pPr marL="609585" algn="ctr" rtl="0" eaLnBrk="1" fontAlgn="base" hangingPunct="1">
        <a:spcBef>
          <a:spcPct val="0"/>
        </a:spcBef>
        <a:spcAft>
          <a:spcPct val="0"/>
        </a:spcAft>
        <a:defRPr sz="5867">
          <a:solidFill>
            <a:schemeClr val="tx2"/>
          </a:solidFill>
          <a:latin typeface="Arial" charset="0"/>
          <a:ea typeface="ＭＳ Ｐゴシック" charset="-128"/>
        </a:defRPr>
      </a:lvl6pPr>
      <a:lvl7pPr marL="1219170" algn="ctr" rtl="0" eaLnBrk="1" fontAlgn="base" hangingPunct="1">
        <a:spcBef>
          <a:spcPct val="0"/>
        </a:spcBef>
        <a:spcAft>
          <a:spcPct val="0"/>
        </a:spcAft>
        <a:defRPr sz="5867">
          <a:solidFill>
            <a:schemeClr val="tx2"/>
          </a:solidFill>
          <a:latin typeface="Arial" charset="0"/>
          <a:ea typeface="ＭＳ Ｐゴシック" charset="-128"/>
        </a:defRPr>
      </a:lvl7pPr>
      <a:lvl8pPr marL="1828754" algn="ctr" rtl="0" eaLnBrk="1" fontAlgn="base" hangingPunct="1">
        <a:spcBef>
          <a:spcPct val="0"/>
        </a:spcBef>
        <a:spcAft>
          <a:spcPct val="0"/>
        </a:spcAft>
        <a:defRPr sz="5867">
          <a:solidFill>
            <a:schemeClr val="tx2"/>
          </a:solidFill>
          <a:latin typeface="Arial" charset="0"/>
          <a:ea typeface="ＭＳ Ｐゴシック" charset="-128"/>
        </a:defRPr>
      </a:lvl8pPr>
      <a:lvl9pPr marL="2438339" algn="ctr" rtl="0" eaLnBrk="1" fontAlgn="base" hangingPunct="1">
        <a:spcBef>
          <a:spcPct val="0"/>
        </a:spcBef>
        <a:spcAft>
          <a:spcPct val="0"/>
        </a:spcAft>
        <a:defRPr sz="5867">
          <a:solidFill>
            <a:schemeClr val="tx2"/>
          </a:solidFill>
          <a:latin typeface="Arial" charset="0"/>
          <a:ea typeface="ＭＳ Ｐゴシック" charset="-128"/>
        </a:defRPr>
      </a:lvl9pPr>
    </p:titleStyle>
    <p:bodyStyle>
      <a:lvl1pPr marL="457189" indent="-457189" algn="l" rtl="0" eaLnBrk="1" fontAlgn="base" hangingPunct="1">
        <a:spcBef>
          <a:spcPct val="20000"/>
        </a:spcBef>
        <a:spcAft>
          <a:spcPct val="0"/>
        </a:spcAft>
        <a:buChar char="•"/>
        <a:defRPr sz="4267">
          <a:solidFill>
            <a:schemeClr val="tx1"/>
          </a:solidFill>
          <a:latin typeface="+mn-lt"/>
          <a:ea typeface="+mn-ea"/>
          <a:cs typeface="+mn-cs"/>
        </a:defRPr>
      </a:lvl1pPr>
      <a:lvl2pPr marL="990575" indent="-380990" algn="l" rtl="0" eaLnBrk="1" fontAlgn="base" hangingPunct="1">
        <a:spcBef>
          <a:spcPct val="20000"/>
        </a:spcBef>
        <a:spcAft>
          <a:spcPct val="0"/>
        </a:spcAft>
        <a:buChar char="–"/>
        <a:defRPr sz="3733">
          <a:solidFill>
            <a:schemeClr val="tx1"/>
          </a:solidFill>
          <a:latin typeface="+mn-lt"/>
          <a:ea typeface="+mn-ea"/>
        </a:defRPr>
      </a:lvl2pPr>
      <a:lvl3pPr marL="1523962" indent="-304792" algn="l" rtl="0" eaLnBrk="1" fontAlgn="base" hangingPunct="1">
        <a:spcBef>
          <a:spcPct val="20000"/>
        </a:spcBef>
        <a:spcAft>
          <a:spcPct val="0"/>
        </a:spcAft>
        <a:buChar char="•"/>
        <a:defRPr sz="3200">
          <a:solidFill>
            <a:schemeClr val="tx1"/>
          </a:solidFill>
          <a:latin typeface="+mn-lt"/>
          <a:ea typeface="+mn-ea"/>
        </a:defRPr>
      </a:lvl3pPr>
      <a:lvl4pPr marL="2133547" indent="-304792" algn="l" rtl="0" eaLnBrk="1" fontAlgn="base" hangingPunct="1">
        <a:spcBef>
          <a:spcPct val="20000"/>
        </a:spcBef>
        <a:spcAft>
          <a:spcPct val="0"/>
        </a:spcAft>
        <a:buChar char="–"/>
        <a:defRPr sz="2667">
          <a:solidFill>
            <a:schemeClr val="tx1"/>
          </a:solidFill>
          <a:latin typeface="+mn-lt"/>
          <a:ea typeface="+mn-ea"/>
        </a:defRPr>
      </a:lvl4pPr>
      <a:lvl5pPr marL="2743131" indent="-304792" algn="l" rtl="0" eaLnBrk="1" fontAlgn="base" hangingPunct="1">
        <a:spcBef>
          <a:spcPct val="20000"/>
        </a:spcBef>
        <a:spcAft>
          <a:spcPct val="0"/>
        </a:spcAft>
        <a:buChar char="»"/>
        <a:defRPr sz="2667">
          <a:solidFill>
            <a:schemeClr val="tx1"/>
          </a:solidFill>
          <a:latin typeface="+mn-lt"/>
          <a:ea typeface="+mn-ea"/>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95760" y="320040"/>
            <a:ext cx="10115603"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664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5351040" y="1844824"/>
            <a:ext cx="5926377" cy="4047977"/>
          </a:xfrm>
        </p:spPr>
        <p:txBody>
          <a:bodyPr anchor="ctr">
            <a:normAutofit/>
          </a:bodyPr>
          <a:lstStyle/>
          <a:p>
            <a:r>
              <a:rPr lang="sv-SE" sz="4000" dirty="0">
                <a:solidFill>
                  <a:schemeClr val="bg1"/>
                </a:solidFill>
                <a:latin typeface="+mn-lt"/>
              </a:rPr>
              <a:t>IBIS</a:t>
            </a:r>
            <a:br>
              <a:rPr lang="sv-SE" sz="4000" dirty="0">
                <a:solidFill>
                  <a:schemeClr val="bg1"/>
                </a:solidFill>
                <a:latin typeface="+mn-lt"/>
              </a:rPr>
            </a:br>
            <a:br>
              <a:rPr lang="sv-SE" sz="2000" dirty="0">
                <a:solidFill>
                  <a:schemeClr val="bg1"/>
                </a:solidFill>
                <a:latin typeface="+mn-lt"/>
              </a:rPr>
            </a:br>
            <a:r>
              <a:rPr lang="sv-SE" sz="1800" dirty="0">
                <a:solidFill>
                  <a:schemeClr val="bg1"/>
                </a:solidFill>
                <a:latin typeface="+mn-lt"/>
              </a:rPr>
              <a:t>Föreläsning 3A</a:t>
            </a:r>
            <a:br>
              <a:rPr lang="sv-SE" sz="1200" dirty="0">
                <a:solidFill>
                  <a:schemeClr val="bg1"/>
                </a:solidFill>
                <a:effectLst/>
                <a:latin typeface="+mn-lt"/>
              </a:rPr>
            </a:br>
            <a:br>
              <a:rPr lang="sv-SE" sz="1800" dirty="0">
                <a:solidFill>
                  <a:schemeClr val="bg1"/>
                </a:solidFill>
              </a:rPr>
            </a:br>
            <a:r>
              <a:rPr lang="sv-SE" sz="1800" dirty="0">
                <a:solidFill>
                  <a:schemeClr val="bg1"/>
                </a:solidFill>
              </a:rPr>
              <a:t>Ledarskap i klassrummet</a:t>
            </a:r>
            <a:br>
              <a:rPr lang="sv-SE" sz="1800" dirty="0">
                <a:solidFill>
                  <a:schemeClr val="bg1"/>
                </a:solidFill>
                <a:effectLst/>
                <a:latin typeface="+mn-lt"/>
              </a:rPr>
            </a:br>
            <a:br>
              <a:rPr lang="sv-SE" sz="1800" dirty="0">
                <a:solidFill>
                  <a:schemeClr val="bg1"/>
                </a:solidFill>
                <a:latin typeface="+mn-lt"/>
              </a:rPr>
            </a:br>
            <a:br>
              <a:rPr lang="sv-SE" sz="1200" dirty="0">
                <a:solidFill>
                  <a:schemeClr val="bg1"/>
                </a:solidFill>
                <a:latin typeface="+mn-lt"/>
              </a:rPr>
            </a:br>
            <a:br>
              <a:rPr lang="sv-SE" sz="1200" dirty="0">
                <a:solidFill>
                  <a:schemeClr val="bg1"/>
                </a:solidFill>
                <a:latin typeface="+mn-lt"/>
              </a:rPr>
            </a:br>
            <a:br>
              <a:rPr lang="sv-SE" sz="1200" dirty="0">
                <a:solidFill>
                  <a:schemeClr val="bg1"/>
                </a:solidFill>
                <a:effectLst/>
                <a:latin typeface="+mn-lt"/>
              </a:rPr>
            </a:br>
            <a:br>
              <a:rPr lang="sv-SE" sz="1200" dirty="0">
                <a:solidFill>
                  <a:schemeClr val="bg1"/>
                </a:solidFill>
                <a:latin typeface="+mn-lt"/>
              </a:rPr>
            </a:br>
            <a:br>
              <a:rPr lang="sv-SE" sz="1200" dirty="0">
                <a:solidFill>
                  <a:schemeClr val="bg1"/>
                </a:solidFill>
                <a:latin typeface="+mn-lt"/>
              </a:rPr>
            </a:br>
            <a:r>
              <a:rPr lang="sv-SE" sz="1200" dirty="0">
                <a:solidFill>
                  <a:schemeClr val="bg1"/>
                </a:solidFill>
                <a:latin typeface="+mn-lt"/>
              </a:rPr>
              <a:t>Martin Karlberg, Institutionen för pedagogik, didaktik och utbildningsstudier</a:t>
            </a:r>
          </a:p>
        </p:txBody>
      </p:sp>
    </p:spTree>
    <p:extLst>
      <p:ext uri="{BB962C8B-B14F-4D97-AF65-F5344CB8AC3E}">
        <p14:creationId xmlns:p14="http://schemas.microsoft.com/office/powerpoint/2010/main" val="67990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sz="2400" b="1" dirty="0"/>
              <a:t>Uppgift 6:2:3. Inledning och avslut på lektioner</a:t>
            </a:r>
          </a:p>
        </p:txBody>
      </p:sp>
      <p:pic>
        <p:nvPicPr>
          <p:cNvPr id="5" name="Bildobjekt 4">
            <a:extLst>
              <a:ext uri="{FF2B5EF4-FFF2-40B4-BE49-F238E27FC236}">
                <a16:creationId xmlns:a16="http://schemas.microsoft.com/office/drawing/2014/main" id="{540744FE-A9C0-6442-905E-9CDD4256BB4D}"/>
              </a:ext>
            </a:extLst>
          </p:cNvPr>
          <p:cNvPicPr/>
          <p:nvPr/>
        </p:nvPicPr>
        <p:blipFill>
          <a:blip r:embed="rId2"/>
          <a:stretch>
            <a:fillRect/>
          </a:stretch>
        </p:blipFill>
        <p:spPr>
          <a:xfrm>
            <a:off x="112480" y="2843436"/>
            <a:ext cx="2167890" cy="2292350"/>
          </a:xfrm>
          <a:prstGeom prst="rect">
            <a:avLst/>
          </a:prstGeom>
        </p:spPr>
      </p:pic>
      <p:pic>
        <p:nvPicPr>
          <p:cNvPr id="2" name="Bildobjekt 1">
            <a:extLst>
              <a:ext uri="{FF2B5EF4-FFF2-40B4-BE49-F238E27FC236}">
                <a16:creationId xmlns:a16="http://schemas.microsoft.com/office/drawing/2014/main" id="{7DF0FB4F-38DE-9142-BC43-83CA0584BA32}"/>
              </a:ext>
            </a:extLst>
          </p:cNvPr>
          <p:cNvPicPr>
            <a:picLocks noChangeAspect="1"/>
          </p:cNvPicPr>
          <p:nvPr/>
        </p:nvPicPr>
        <p:blipFill>
          <a:blip r:embed="rId3"/>
          <a:stretch>
            <a:fillRect/>
          </a:stretch>
        </p:blipFill>
        <p:spPr>
          <a:xfrm>
            <a:off x="2280370" y="1367954"/>
            <a:ext cx="9037990" cy="4725342"/>
          </a:xfrm>
          <a:prstGeom prst="rect">
            <a:avLst/>
          </a:prstGeom>
        </p:spPr>
      </p:pic>
    </p:spTree>
    <p:extLst>
      <p:ext uri="{BB962C8B-B14F-4D97-AF65-F5344CB8AC3E}">
        <p14:creationId xmlns:p14="http://schemas.microsoft.com/office/powerpoint/2010/main" val="1661699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sz="2400" b="1" dirty="0"/>
              <a:t>Uppgift 6:2:3. Inledning och avslut på lektioner</a:t>
            </a:r>
          </a:p>
        </p:txBody>
      </p:sp>
      <p:pic>
        <p:nvPicPr>
          <p:cNvPr id="5" name="Bildobjekt 4">
            <a:extLst>
              <a:ext uri="{FF2B5EF4-FFF2-40B4-BE49-F238E27FC236}">
                <a16:creationId xmlns:a16="http://schemas.microsoft.com/office/drawing/2014/main" id="{540744FE-A9C0-6442-905E-9CDD4256BB4D}"/>
              </a:ext>
            </a:extLst>
          </p:cNvPr>
          <p:cNvPicPr/>
          <p:nvPr/>
        </p:nvPicPr>
        <p:blipFill>
          <a:blip r:embed="rId2"/>
          <a:stretch>
            <a:fillRect/>
          </a:stretch>
        </p:blipFill>
        <p:spPr>
          <a:xfrm>
            <a:off x="112480" y="2843436"/>
            <a:ext cx="2167890" cy="2292350"/>
          </a:xfrm>
          <a:prstGeom prst="rect">
            <a:avLst/>
          </a:prstGeom>
        </p:spPr>
      </p:pic>
      <p:pic>
        <p:nvPicPr>
          <p:cNvPr id="4" name="Bildobjekt 3">
            <a:extLst>
              <a:ext uri="{FF2B5EF4-FFF2-40B4-BE49-F238E27FC236}">
                <a16:creationId xmlns:a16="http://schemas.microsoft.com/office/drawing/2014/main" id="{B3C97CE2-7DC2-DC4A-B531-51ECDC5CD691}"/>
              </a:ext>
            </a:extLst>
          </p:cNvPr>
          <p:cNvPicPr>
            <a:picLocks noChangeAspect="1"/>
          </p:cNvPicPr>
          <p:nvPr/>
        </p:nvPicPr>
        <p:blipFill>
          <a:blip r:embed="rId3"/>
          <a:stretch>
            <a:fillRect/>
          </a:stretch>
        </p:blipFill>
        <p:spPr>
          <a:xfrm>
            <a:off x="2280371" y="1446436"/>
            <a:ext cx="9045730" cy="4574852"/>
          </a:xfrm>
          <a:prstGeom prst="rect">
            <a:avLst/>
          </a:prstGeom>
        </p:spPr>
      </p:pic>
    </p:spTree>
    <p:extLst>
      <p:ext uri="{BB962C8B-B14F-4D97-AF65-F5344CB8AC3E}">
        <p14:creationId xmlns:p14="http://schemas.microsoft.com/office/powerpoint/2010/main" val="13392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Självskattning av ledarskapet</a:t>
            </a:r>
          </a:p>
        </p:txBody>
      </p:sp>
      <p:pic>
        <p:nvPicPr>
          <p:cNvPr id="5" name="Bildobjekt 4">
            <a:extLst>
              <a:ext uri="{FF2B5EF4-FFF2-40B4-BE49-F238E27FC236}">
                <a16:creationId xmlns:a16="http://schemas.microsoft.com/office/drawing/2014/main" id="{950712B9-B7D8-E645-85A9-7261AD353309}"/>
              </a:ext>
            </a:extLst>
          </p:cNvPr>
          <p:cNvPicPr/>
          <p:nvPr/>
        </p:nvPicPr>
        <p:blipFill>
          <a:blip r:embed="rId2"/>
          <a:stretch>
            <a:fillRect/>
          </a:stretch>
        </p:blipFill>
        <p:spPr>
          <a:xfrm>
            <a:off x="234128" y="2636912"/>
            <a:ext cx="2026920" cy="2682240"/>
          </a:xfrm>
          <a:prstGeom prst="rect">
            <a:avLst/>
          </a:prstGeom>
        </p:spPr>
      </p:pic>
      <p:pic>
        <p:nvPicPr>
          <p:cNvPr id="4" name="Bildobjekt 3">
            <a:extLst>
              <a:ext uri="{FF2B5EF4-FFF2-40B4-BE49-F238E27FC236}">
                <a16:creationId xmlns:a16="http://schemas.microsoft.com/office/drawing/2014/main" id="{ABF7AE42-91D5-CB45-A950-0810285D8059}"/>
              </a:ext>
            </a:extLst>
          </p:cNvPr>
          <p:cNvPicPr>
            <a:picLocks noChangeAspect="1"/>
          </p:cNvPicPr>
          <p:nvPr/>
        </p:nvPicPr>
        <p:blipFill>
          <a:blip r:embed="rId3"/>
          <a:stretch>
            <a:fillRect/>
          </a:stretch>
        </p:blipFill>
        <p:spPr>
          <a:xfrm>
            <a:off x="2280370" y="1412775"/>
            <a:ext cx="8352928" cy="4654547"/>
          </a:xfrm>
          <a:prstGeom prst="rect">
            <a:avLst/>
          </a:prstGeom>
        </p:spPr>
      </p:pic>
    </p:spTree>
    <p:extLst>
      <p:ext uri="{BB962C8B-B14F-4D97-AF65-F5344CB8AC3E}">
        <p14:creationId xmlns:p14="http://schemas.microsoft.com/office/powerpoint/2010/main" val="17207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Klassrumsobservation: Kritisk vän</a:t>
            </a:r>
          </a:p>
          <a:p>
            <a:pPr marL="0" indent="0">
              <a:buNone/>
            </a:pPr>
            <a:endParaRPr lang="sv-SE" b="1" dirty="0"/>
          </a:p>
          <a:p>
            <a:pPr marL="0" indent="0">
              <a:buNone/>
            </a:pPr>
            <a:r>
              <a:rPr lang="sv-SE" dirty="0"/>
              <a:t>Vi tittar tillsammans på materialet i manualen</a:t>
            </a:r>
          </a:p>
        </p:txBody>
      </p:sp>
      <p:pic>
        <p:nvPicPr>
          <p:cNvPr id="5" name="Bildobjekt 4">
            <a:extLst>
              <a:ext uri="{FF2B5EF4-FFF2-40B4-BE49-F238E27FC236}">
                <a16:creationId xmlns:a16="http://schemas.microsoft.com/office/drawing/2014/main" id="{950712B9-B7D8-E645-85A9-7261AD353309}"/>
              </a:ext>
            </a:extLst>
          </p:cNvPr>
          <p:cNvPicPr/>
          <p:nvPr/>
        </p:nvPicPr>
        <p:blipFill>
          <a:blip r:embed="rId2"/>
          <a:stretch>
            <a:fillRect/>
          </a:stretch>
        </p:blipFill>
        <p:spPr>
          <a:xfrm>
            <a:off x="234128" y="2636912"/>
            <a:ext cx="2026920" cy="2682240"/>
          </a:xfrm>
          <a:prstGeom prst="rect">
            <a:avLst/>
          </a:prstGeom>
        </p:spPr>
      </p:pic>
    </p:spTree>
    <p:extLst>
      <p:ext uri="{BB962C8B-B14F-4D97-AF65-F5344CB8AC3E}">
        <p14:creationId xmlns:p14="http://schemas.microsoft.com/office/powerpoint/2010/main" val="97107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95760" y="320040"/>
            <a:ext cx="10115603"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664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Bildobjekt 5">
            <a:extLst>
              <a:ext uri="{FF2B5EF4-FFF2-40B4-BE49-F238E27FC236}">
                <a16:creationId xmlns:a16="http://schemas.microsoft.com/office/drawing/2014/main" id="{42BD513E-8DA1-FB4D-8432-98F50DCCE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609" y="641639"/>
            <a:ext cx="5919904" cy="5574720"/>
          </a:xfrm>
          <a:prstGeom prst="rect">
            <a:avLst/>
          </a:prstGeom>
        </p:spPr>
      </p:pic>
    </p:spTree>
    <p:extLst>
      <p:ext uri="{BB962C8B-B14F-4D97-AF65-F5344CB8AC3E}">
        <p14:creationId xmlns:p14="http://schemas.microsoft.com/office/powerpoint/2010/main" val="346422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3735E064-C3CF-5948-B64E-0D2FE3125B83}"/>
              </a:ext>
            </a:extLst>
          </p:cNvPr>
          <p:cNvGrpSpPr/>
          <p:nvPr/>
        </p:nvGrpSpPr>
        <p:grpSpPr>
          <a:xfrm>
            <a:off x="2496394" y="634380"/>
            <a:ext cx="8610572" cy="6021288"/>
            <a:chOff x="611188" y="1177925"/>
            <a:chExt cx="8047037" cy="5680075"/>
          </a:xfrm>
        </p:grpSpPr>
        <p:sp>
          <p:nvSpPr>
            <p:cNvPr id="19461" name="Rektangel 3">
              <a:extLst>
                <a:ext uri="{FF2B5EF4-FFF2-40B4-BE49-F238E27FC236}">
                  <a16:creationId xmlns:a16="http://schemas.microsoft.com/office/drawing/2014/main" id="{529A1801-BF75-5543-BC04-B7A9FBE64EB7}"/>
                </a:ext>
              </a:extLst>
            </p:cNvPr>
            <p:cNvSpPr>
              <a:spLocks noChangeArrowheads="1"/>
            </p:cNvSpPr>
            <p:nvPr/>
          </p:nvSpPr>
          <p:spPr bwMode="auto">
            <a:xfrm>
              <a:off x="674688" y="4769230"/>
              <a:ext cx="7891462" cy="2088770"/>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19463" name="Rektangel 5">
              <a:extLst>
                <a:ext uri="{FF2B5EF4-FFF2-40B4-BE49-F238E27FC236}">
                  <a16:creationId xmlns:a16="http://schemas.microsoft.com/office/drawing/2014/main" id="{C10B9A78-08E9-CC44-BCD3-72FEB4CFADB4}"/>
                </a:ext>
              </a:extLst>
            </p:cNvPr>
            <p:cNvSpPr>
              <a:spLocks noChangeArrowheads="1"/>
            </p:cNvSpPr>
            <p:nvPr/>
          </p:nvSpPr>
          <p:spPr bwMode="auto">
            <a:xfrm>
              <a:off x="674688" y="3368897"/>
              <a:ext cx="7891462" cy="1330475"/>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7" name="textruta 6">
              <a:extLst>
                <a:ext uri="{FF2B5EF4-FFF2-40B4-BE49-F238E27FC236}">
                  <a16:creationId xmlns:a16="http://schemas.microsoft.com/office/drawing/2014/main" id="{7BE07DE2-64E1-AC4A-96E1-8C7A6CD9146C}"/>
                </a:ext>
              </a:extLst>
            </p:cNvPr>
            <p:cNvSpPr txBox="1"/>
            <p:nvPr/>
          </p:nvSpPr>
          <p:spPr bwMode="auto">
            <a:xfrm>
              <a:off x="1854200" y="3636988"/>
              <a:ext cx="3451225" cy="1422644"/>
            </a:xfrm>
            <a:prstGeom prst="rect">
              <a:avLst/>
            </a:prstGeom>
            <a:noFill/>
          </p:spPr>
          <p:txBody>
            <a:bodyPr>
              <a:spAutoFit/>
            </a:bodyPr>
            <a:lstStyle/>
            <a:p>
              <a:pPr marL="257175" indent="-257175">
                <a:buFont typeface="Arial" charset="0"/>
                <a:buChar char="•"/>
                <a:defRPr/>
              </a:pPr>
              <a:r>
                <a:rPr lang="sv-SE" sz="2200" b="1" dirty="0">
                  <a:ea typeface="ＭＳ Ｐゴシック" charset="-128"/>
                </a:rPr>
                <a:t>Fakta och kunskaper</a:t>
              </a:r>
            </a:p>
            <a:p>
              <a:pPr marL="257175" indent="-257175">
                <a:buFont typeface="Arial" charset="0"/>
                <a:buChar char="•"/>
                <a:defRPr/>
              </a:pPr>
              <a:r>
                <a:rPr lang="sv-SE" sz="2200" b="1" dirty="0">
                  <a:ea typeface="ＭＳ Ｐゴシック" charset="-128"/>
                </a:rPr>
                <a:t>Värden och fostran </a:t>
              </a:r>
            </a:p>
            <a:p>
              <a:pPr eaLnBrk="1" hangingPunct="1">
                <a:defRPr/>
              </a:pPr>
              <a:endParaRPr lang="sv-SE" dirty="0">
                <a:latin typeface="Tahoma" charset="0"/>
                <a:ea typeface="ＭＳ Ｐゴシック" charset="-128"/>
              </a:endParaRPr>
            </a:p>
            <a:p>
              <a:pPr eaLnBrk="1" hangingPunct="1">
                <a:defRPr/>
              </a:pPr>
              <a:endParaRPr lang="sv-SE" dirty="0">
                <a:latin typeface="Tahoma" charset="0"/>
                <a:ea typeface="ＭＳ Ｐゴシック" charset="-128"/>
              </a:endParaRPr>
            </a:p>
          </p:txBody>
        </p:sp>
        <p:sp>
          <p:nvSpPr>
            <p:cNvPr id="19465" name="Rektangel 7">
              <a:extLst>
                <a:ext uri="{FF2B5EF4-FFF2-40B4-BE49-F238E27FC236}">
                  <a16:creationId xmlns:a16="http://schemas.microsoft.com/office/drawing/2014/main" id="{880D5426-605F-BD41-B6DD-9C63242115E0}"/>
                </a:ext>
              </a:extLst>
            </p:cNvPr>
            <p:cNvSpPr>
              <a:spLocks noChangeArrowheads="1"/>
            </p:cNvSpPr>
            <p:nvPr/>
          </p:nvSpPr>
          <p:spPr bwMode="auto">
            <a:xfrm>
              <a:off x="674688" y="1970152"/>
              <a:ext cx="7891462" cy="1328887"/>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9" name="textruta 8">
              <a:extLst>
                <a:ext uri="{FF2B5EF4-FFF2-40B4-BE49-F238E27FC236}">
                  <a16:creationId xmlns:a16="http://schemas.microsoft.com/office/drawing/2014/main" id="{E1988628-0957-0C45-9C11-1B79C5589137}"/>
                </a:ext>
              </a:extLst>
            </p:cNvPr>
            <p:cNvSpPr txBox="1"/>
            <p:nvPr/>
          </p:nvSpPr>
          <p:spPr bwMode="auto">
            <a:xfrm>
              <a:off x="1849438" y="1970113"/>
              <a:ext cx="4702175" cy="2061383"/>
            </a:xfrm>
            <a:prstGeom prst="rect">
              <a:avLst/>
            </a:prstGeom>
            <a:noFill/>
          </p:spPr>
          <p:txBody>
            <a:bodyPr>
              <a:spAutoFit/>
            </a:bodyPr>
            <a:lstStyle/>
            <a:p>
              <a:pPr marL="257175" indent="-257175">
                <a:buFont typeface="Arial" charset="0"/>
                <a:buChar char="•"/>
                <a:defRPr/>
              </a:pPr>
              <a:r>
                <a:rPr lang="sv-SE" sz="2200" b="1" dirty="0">
                  <a:ea typeface="ＭＳ Ｐゴシック" charset="-128"/>
                </a:rPr>
                <a:t>Kritiskt tänkande</a:t>
              </a:r>
            </a:p>
            <a:p>
              <a:pPr marL="257175" indent="-257175">
                <a:buFont typeface="Arial" charset="0"/>
                <a:buChar char="•"/>
                <a:defRPr/>
              </a:pPr>
              <a:r>
                <a:rPr lang="sv-SE" sz="2200" b="1" dirty="0">
                  <a:ea typeface="ＭＳ Ｐゴシック" charset="-128"/>
                </a:rPr>
                <a:t>Kreativitet</a:t>
              </a:r>
            </a:p>
            <a:p>
              <a:pPr marL="257175" indent="-257175">
                <a:buFont typeface="Arial" charset="0"/>
                <a:buChar char="•"/>
                <a:defRPr/>
              </a:pPr>
              <a:r>
                <a:rPr lang="sv-SE" sz="2200" b="1" dirty="0">
                  <a:ea typeface="ＭＳ Ｐゴシック" charset="-128"/>
                </a:rPr>
                <a:t>Problemlösning</a:t>
              </a:r>
            </a:p>
            <a:p>
              <a:pPr marL="257175" indent="-257175">
                <a:buFont typeface="Arial" charset="0"/>
                <a:buChar char="•"/>
                <a:defRPr/>
              </a:pPr>
              <a:r>
                <a:rPr lang="sv-SE" sz="2200" b="1" dirty="0">
                  <a:ea typeface="ＭＳ Ｐゴシック" charset="-128"/>
                </a:rPr>
                <a:t>Självständighet och ansvar</a:t>
              </a:r>
            </a:p>
            <a:p>
              <a:pPr eaLnBrk="1" hangingPunct="1">
                <a:defRPr/>
              </a:pPr>
              <a:endParaRPr lang="sv-SE" dirty="0">
                <a:latin typeface="Tahoma" charset="0"/>
                <a:ea typeface="ＭＳ Ｐゴシック" charset="-128"/>
              </a:endParaRPr>
            </a:p>
            <a:p>
              <a:pPr eaLnBrk="1" hangingPunct="1">
                <a:defRPr/>
              </a:pPr>
              <a:endParaRPr lang="sv-SE" dirty="0">
                <a:latin typeface="Tahoma" charset="0"/>
                <a:ea typeface="ＭＳ Ｐゴシック" charset="-128"/>
              </a:endParaRPr>
            </a:p>
          </p:txBody>
        </p:sp>
        <p:sp>
          <p:nvSpPr>
            <p:cNvPr id="10" name="Parallelltrapets 9">
              <a:extLst>
                <a:ext uri="{FF2B5EF4-FFF2-40B4-BE49-F238E27FC236}">
                  <a16:creationId xmlns:a16="http://schemas.microsoft.com/office/drawing/2014/main" id="{5223C006-E87D-FE40-85EE-B59C987B17BE}"/>
                </a:ext>
              </a:extLst>
            </p:cNvPr>
            <p:cNvSpPr/>
            <p:nvPr/>
          </p:nvSpPr>
          <p:spPr bwMode="auto">
            <a:xfrm>
              <a:off x="611188" y="1628800"/>
              <a:ext cx="8047037" cy="341313"/>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2" name="Rektangel 11">
              <a:extLst>
                <a:ext uri="{FF2B5EF4-FFF2-40B4-BE49-F238E27FC236}">
                  <a16:creationId xmlns:a16="http://schemas.microsoft.com/office/drawing/2014/main" id="{9F080F09-0C03-D94C-BD92-EA05DC8B1060}"/>
                </a:ext>
              </a:extLst>
            </p:cNvPr>
            <p:cNvSpPr/>
            <p:nvPr/>
          </p:nvSpPr>
          <p:spPr bwMode="auto">
            <a:xfrm>
              <a:off x="7431088" y="2162200"/>
              <a:ext cx="639762"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3" name="Rektangel 12">
              <a:extLst>
                <a:ext uri="{FF2B5EF4-FFF2-40B4-BE49-F238E27FC236}">
                  <a16:creationId xmlns:a16="http://schemas.microsoft.com/office/drawing/2014/main" id="{48DFBA0E-88DE-DC4D-80E1-04486B35AEDF}"/>
                </a:ext>
              </a:extLst>
            </p:cNvPr>
            <p:cNvSpPr/>
            <p:nvPr/>
          </p:nvSpPr>
          <p:spPr bwMode="auto">
            <a:xfrm>
              <a:off x="6570663" y="2162200"/>
              <a:ext cx="639762"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4" name="Rektangel 13">
              <a:extLst>
                <a:ext uri="{FF2B5EF4-FFF2-40B4-BE49-F238E27FC236}">
                  <a16:creationId xmlns:a16="http://schemas.microsoft.com/office/drawing/2014/main" id="{29E51ECA-CBF6-894B-8B8B-56E79337048F}"/>
                </a:ext>
              </a:extLst>
            </p:cNvPr>
            <p:cNvSpPr/>
            <p:nvPr/>
          </p:nvSpPr>
          <p:spPr bwMode="auto">
            <a:xfrm>
              <a:off x="5702300" y="21622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15" name="Rektangel 14">
              <a:extLst>
                <a:ext uri="{FF2B5EF4-FFF2-40B4-BE49-F238E27FC236}">
                  <a16:creationId xmlns:a16="http://schemas.microsoft.com/office/drawing/2014/main" id="{C0C32AD3-7CE3-B54F-8672-08918815E11A}"/>
                </a:ext>
              </a:extLst>
            </p:cNvPr>
            <p:cNvSpPr/>
            <p:nvPr/>
          </p:nvSpPr>
          <p:spPr bwMode="auto">
            <a:xfrm>
              <a:off x="1052513" y="2162200"/>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6" name="Rektangel 15">
              <a:extLst>
                <a:ext uri="{FF2B5EF4-FFF2-40B4-BE49-F238E27FC236}">
                  <a16:creationId xmlns:a16="http://schemas.microsoft.com/office/drawing/2014/main" id="{0FD83604-3EEE-4343-A9EE-B24A68AAA69B}"/>
                </a:ext>
              </a:extLst>
            </p:cNvPr>
            <p:cNvSpPr/>
            <p:nvPr/>
          </p:nvSpPr>
          <p:spPr bwMode="auto">
            <a:xfrm>
              <a:off x="1052513" y="3549675"/>
              <a:ext cx="641350" cy="798513"/>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7" name="Rektangel 16">
              <a:extLst>
                <a:ext uri="{FF2B5EF4-FFF2-40B4-BE49-F238E27FC236}">
                  <a16:creationId xmlns:a16="http://schemas.microsoft.com/office/drawing/2014/main" id="{1F23336C-265C-5448-B61D-BD129ABB282F}"/>
                </a:ext>
              </a:extLst>
            </p:cNvPr>
            <p:cNvSpPr/>
            <p:nvPr/>
          </p:nvSpPr>
          <p:spPr bwMode="auto">
            <a:xfrm>
              <a:off x="1052513" y="5221188"/>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8" name="Rektangel 17">
              <a:extLst>
                <a:ext uri="{FF2B5EF4-FFF2-40B4-BE49-F238E27FC236}">
                  <a16:creationId xmlns:a16="http://schemas.microsoft.com/office/drawing/2014/main" id="{2368B37F-C165-C746-9E8E-18B8D3C39FCA}"/>
                </a:ext>
              </a:extLst>
            </p:cNvPr>
            <p:cNvSpPr/>
            <p:nvPr/>
          </p:nvSpPr>
          <p:spPr bwMode="auto">
            <a:xfrm>
              <a:off x="5702300" y="35719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19" name="Rektangel 18">
              <a:extLst>
                <a:ext uri="{FF2B5EF4-FFF2-40B4-BE49-F238E27FC236}">
                  <a16:creationId xmlns:a16="http://schemas.microsoft.com/office/drawing/2014/main" id="{FD2594E5-ED62-9B49-93DC-09A77D4830AD}"/>
                </a:ext>
              </a:extLst>
            </p:cNvPr>
            <p:cNvSpPr/>
            <p:nvPr/>
          </p:nvSpPr>
          <p:spPr bwMode="auto">
            <a:xfrm>
              <a:off x="6584950" y="3571900"/>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20" name="Rektangel 19">
              <a:extLst>
                <a:ext uri="{FF2B5EF4-FFF2-40B4-BE49-F238E27FC236}">
                  <a16:creationId xmlns:a16="http://schemas.microsoft.com/office/drawing/2014/main" id="{17F40E07-D433-8944-90C9-7172BDFA5340}"/>
                </a:ext>
              </a:extLst>
            </p:cNvPr>
            <p:cNvSpPr/>
            <p:nvPr/>
          </p:nvSpPr>
          <p:spPr bwMode="auto">
            <a:xfrm>
              <a:off x="7439025" y="35719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21" name="Rektangel 20">
              <a:extLst>
                <a:ext uri="{FF2B5EF4-FFF2-40B4-BE49-F238E27FC236}">
                  <a16:creationId xmlns:a16="http://schemas.microsoft.com/office/drawing/2014/main" id="{EAA0289F-0ECD-9A45-A5DA-D1B9D5471510}"/>
                </a:ext>
              </a:extLst>
            </p:cNvPr>
            <p:cNvSpPr/>
            <p:nvPr/>
          </p:nvSpPr>
          <p:spPr bwMode="auto">
            <a:xfrm>
              <a:off x="7439025" y="52292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3" name="Rektangel 2">
              <a:extLst>
                <a:ext uri="{FF2B5EF4-FFF2-40B4-BE49-F238E27FC236}">
                  <a16:creationId xmlns:a16="http://schemas.microsoft.com/office/drawing/2014/main" id="{5AE6D78C-98F2-4E4A-B95D-99B5DDE206E1}"/>
                </a:ext>
              </a:extLst>
            </p:cNvPr>
            <p:cNvSpPr/>
            <p:nvPr/>
          </p:nvSpPr>
          <p:spPr bwMode="auto">
            <a:xfrm>
              <a:off x="2124075" y="1179513"/>
              <a:ext cx="369888" cy="414337"/>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sp>
          <p:nvSpPr>
            <p:cNvPr id="26" name="Rektangel 25">
              <a:extLst>
                <a:ext uri="{FF2B5EF4-FFF2-40B4-BE49-F238E27FC236}">
                  <a16:creationId xmlns:a16="http://schemas.microsoft.com/office/drawing/2014/main" id="{0FCEF885-44D5-7C44-B34F-3AAAC704C9BB}"/>
                </a:ext>
              </a:extLst>
            </p:cNvPr>
            <p:cNvSpPr/>
            <p:nvPr/>
          </p:nvSpPr>
          <p:spPr bwMode="auto">
            <a:xfrm>
              <a:off x="4364038" y="1177925"/>
              <a:ext cx="369887" cy="414338"/>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sp>
          <p:nvSpPr>
            <p:cNvPr id="27" name="Rektangel 26">
              <a:extLst>
                <a:ext uri="{FF2B5EF4-FFF2-40B4-BE49-F238E27FC236}">
                  <a16:creationId xmlns:a16="http://schemas.microsoft.com/office/drawing/2014/main" id="{4158536F-9668-5C4F-955A-FE9E3D337DD4}"/>
                </a:ext>
              </a:extLst>
            </p:cNvPr>
            <p:cNvSpPr/>
            <p:nvPr/>
          </p:nvSpPr>
          <p:spPr bwMode="auto">
            <a:xfrm>
              <a:off x="6604000" y="1179513"/>
              <a:ext cx="369888" cy="414337"/>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grpSp>
      <p:sp>
        <p:nvSpPr>
          <p:cNvPr id="5" name="textruta 4">
            <a:extLst>
              <a:ext uri="{FF2B5EF4-FFF2-40B4-BE49-F238E27FC236}">
                <a16:creationId xmlns:a16="http://schemas.microsoft.com/office/drawing/2014/main" id="{B619C223-200D-BE4B-9C0A-8FE623DF229A}"/>
              </a:ext>
            </a:extLst>
          </p:cNvPr>
          <p:cNvSpPr txBox="1"/>
          <p:nvPr/>
        </p:nvSpPr>
        <p:spPr bwMode="auto">
          <a:xfrm>
            <a:off x="3816325" y="4590145"/>
            <a:ext cx="5952877" cy="2154436"/>
          </a:xfrm>
          <a:prstGeom prst="rect">
            <a:avLst/>
          </a:prstGeom>
          <a:noFill/>
        </p:spPr>
        <p:txBody>
          <a:bodyPr wrap="square">
            <a:spAutoFit/>
          </a:bodyPr>
          <a:lstStyle/>
          <a:p>
            <a:pPr marL="257175" indent="-257175">
              <a:buFont typeface="Arial" charset="0"/>
              <a:buChar char="•"/>
              <a:defRPr/>
            </a:pPr>
            <a:r>
              <a:rPr lang="sv-SE" sz="2200" b="1" dirty="0">
                <a:ea typeface="ＭＳ Ｐゴシック" charset="-128"/>
              </a:rPr>
              <a:t>Goda relationer mellan lärare och elever</a:t>
            </a:r>
          </a:p>
          <a:p>
            <a:pPr marL="257175" indent="-257175">
              <a:buFont typeface="Arial" charset="0"/>
              <a:buChar char="•"/>
              <a:defRPr/>
            </a:pPr>
            <a:r>
              <a:rPr lang="sv-SE" sz="2200" b="1" dirty="0">
                <a:ea typeface="ＭＳ Ｐゴシック" charset="-128"/>
              </a:rPr>
              <a:t>Tydligt och effektivt ledarskap</a:t>
            </a:r>
          </a:p>
          <a:p>
            <a:pPr marL="257175" indent="-257175">
              <a:buFont typeface="Arial" charset="0"/>
              <a:buChar char="•"/>
              <a:defRPr/>
            </a:pPr>
            <a:r>
              <a:rPr lang="sv-SE" sz="2200" b="1" dirty="0">
                <a:ea typeface="ＭＳ Ｐゴシック" charset="-128"/>
              </a:rPr>
              <a:t>Strukturerad och aktiv undervisning</a:t>
            </a:r>
          </a:p>
          <a:p>
            <a:pPr marL="257175" indent="-257175">
              <a:buFont typeface="Arial" charset="0"/>
              <a:buChar char="•"/>
              <a:defRPr/>
            </a:pPr>
            <a:r>
              <a:rPr lang="sv-SE" sz="2200" b="1" dirty="0">
                <a:ea typeface="ＭＳ Ｐゴシック" charset="-128"/>
              </a:rPr>
              <a:t>Trygghet, förutsägbarhet och studiero</a:t>
            </a:r>
          </a:p>
          <a:p>
            <a:pPr marL="257175" indent="-257175">
              <a:buFont typeface="Arial" charset="0"/>
              <a:buChar char="•"/>
              <a:defRPr/>
            </a:pPr>
            <a:r>
              <a:rPr lang="sv-SE" sz="2200" b="1" dirty="0">
                <a:ea typeface="ＭＳ Ｐゴシック" charset="-128"/>
              </a:rPr>
              <a:t>Variation vs. rutiner</a:t>
            </a:r>
            <a:endParaRPr lang="sv-SE" sz="2200" dirty="0">
              <a:ea typeface="ＭＳ Ｐゴシック" charset="-128"/>
            </a:endParaRPr>
          </a:p>
          <a:p>
            <a:pPr eaLnBrk="1" hangingPunct="1">
              <a:defRPr/>
            </a:pPr>
            <a:endParaRPr lang="sv-SE" dirty="0">
              <a:latin typeface="Tahoma" charset="0"/>
              <a:ea typeface="ＭＳ Ｐゴシック" charset="-128"/>
            </a:endParaRPr>
          </a:p>
        </p:txBody>
      </p:sp>
      <p:sp>
        <p:nvSpPr>
          <p:cNvPr id="24" name="textruta 23">
            <a:extLst>
              <a:ext uri="{FF2B5EF4-FFF2-40B4-BE49-F238E27FC236}">
                <a16:creationId xmlns:a16="http://schemas.microsoft.com/office/drawing/2014/main" id="{ECB3FF7B-F9C2-FD47-A077-88C1FFD5C5B6}"/>
              </a:ext>
            </a:extLst>
          </p:cNvPr>
          <p:cNvSpPr txBox="1"/>
          <p:nvPr/>
        </p:nvSpPr>
        <p:spPr>
          <a:xfrm>
            <a:off x="1954989" y="144016"/>
            <a:ext cx="3312368" cy="492443"/>
          </a:xfrm>
          <a:prstGeom prst="rect">
            <a:avLst/>
          </a:prstGeom>
          <a:noFill/>
        </p:spPr>
        <p:txBody>
          <a:bodyPr wrap="square" rtlCol="0">
            <a:spAutoFit/>
          </a:bodyPr>
          <a:lstStyle/>
          <a:p>
            <a:r>
              <a:rPr lang="sv-SE" sz="2600" b="1" dirty="0">
                <a:latin typeface="+mj-lt"/>
              </a:rPr>
              <a:t>Skolans uppdrag</a:t>
            </a:r>
          </a:p>
        </p:txBody>
      </p:sp>
      <p:sp>
        <p:nvSpPr>
          <p:cNvPr id="2" name="Rektangel med rundade hörn 1">
            <a:extLst>
              <a:ext uri="{FF2B5EF4-FFF2-40B4-BE49-F238E27FC236}">
                <a16:creationId xmlns:a16="http://schemas.microsoft.com/office/drawing/2014/main" id="{78697F7B-DDC2-1642-8346-946A6A888C84}"/>
              </a:ext>
            </a:extLst>
          </p:cNvPr>
          <p:cNvSpPr/>
          <p:nvPr/>
        </p:nvSpPr>
        <p:spPr bwMode="auto">
          <a:xfrm>
            <a:off x="6456834" y="1556792"/>
            <a:ext cx="3312368"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Arial" charset="0"/>
              <a:ea typeface="ＭＳ Ｐゴシック" charset="-128"/>
              <a:cs typeface="ＭＳ Ｐゴシック" charset="-128"/>
            </a:endParaRPr>
          </a:p>
        </p:txBody>
      </p:sp>
      <p:sp>
        <p:nvSpPr>
          <p:cNvPr id="25" name="textruta 24">
            <a:extLst>
              <a:ext uri="{FF2B5EF4-FFF2-40B4-BE49-F238E27FC236}">
                <a16:creationId xmlns:a16="http://schemas.microsoft.com/office/drawing/2014/main" id="{16AEB96A-6E53-F64C-9425-36886C3C0E2E}"/>
              </a:ext>
            </a:extLst>
          </p:cNvPr>
          <p:cNvSpPr txBox="1"/>
          <p:nvPr/>
        </p:nvSpPr>
        <p:spPr>
          <a:xfrm>
            <a:off x="6528842" y="1556792"/>
            <a:ext cx="3168352" cy="830997"/>
          </a:xfrm>
          <a:prstGeom prst="rect">
            <a:avLst/>
          </a:prstGeom>
          <a:noFill/>
        </p:spPr>
        <p:txBody>
          <a:bodyPr wrap="square" rtlCol="0">
            <a:spAutoFit/>
          </a:bodyPr>
          <a:lstStyle/>
          <a:p>
            <a:r>
              <a:rPr lang="sv-SE" b="1" dirty="0"/>
              <a:t>HOTS: </a:t>
            </a:r>
            <a:r>
              <a:rPr lang="sv-SE" b="1" dirty="0" err="1"/>
              <a:t>Higher</a:t>
            </a:r>
            <a:r>
              <a:rPr lang="sv-SE" b="1" dirty="0"/>
              <a:t> Order Thinking </a:t>
            </a:r>
            <a:r>
              <a:rPr lang="sv-SE" b="1" dirty="0" err="1"/>
              <a:t>Skills</a:t>
            </a:r>
            <a:endParaRPr lang="sv-SE" b="1" dirty="0"/>
          </a:p>
        </p:txBody>
      </p:sp>
    </p:spTree>
    <p:extLst>
      <p:ext uri="{BB962C8B-B14F-4D97-AF65-F5344CB8AC3E}">
        <p14:creationId xmlns:p14="http://schemas.microsoft.com/office/powerpoint/2010/main" val="422043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847770" y="1272311"/>
            <a:ext cx="7989664" cy="4392613"/>
          </a:xfrm>
          <a:prstGeom prst="rect">
            <a:avLst/>
          </a:prstGeom>
          <a:solidFill>
            <a:srgbClr val="FFFFCC"/>
          </a:solidFill>
          <a:ln w="19050">
            <a:solidFill>
              <a:schemeClr val="tx1"/>
            </a:solidFill>
            <a:miter lim="800000"/>
            <a:headEnd/>
            <a:tailEnd/>
          </a:ln>
        </p:spPr>
        <p:txBody>
          <a:bodyPr lIns="288000" tIns="288000" rIns="180000" bIns="288000"/>
          <a:lstStyle/>
          <a:p>
            <a:pPr algn="ctr">
              <a:lnSpc>
                <a:spcPct val="90000"/>
              </a:lnSpc>
              <a:spcAft>
                <a:spcPct val="40000"/>
              </a:spcAft>
              <a:tabLst>
                <a:tab pos="7535863" algn="r"/>
              </a:tabLst>
            </a:pPr>
            <a:endParaRPr lang="sv-SE" sz="2400" b="1" dirty="0"/>
          </a:p>
        </p:txBody>
      </p:sp>
      <p:sp>
        <p:nvSpPr>
          <p:cNvPr id="54" name="AutoShape 26">
            <a:extLst>
              <a:ext uri="{FF2B5EF4-FFF2-40B4-BE49-F238E27FC236}">
                <a16:creationId xmlns:a16="http://schemas.microsoft.com/office/drawing/2014/main" id="{95EB4CD3-13E8-AF4C-A5DB-1B0649450CAB}"/>
              </a:ext>
            </a:extLst>
          </p:cNvPr>
          <p:cNvSpPr>
            <a:spLocks noChangeArrowheads="1"/>
          </p:cNvSpPr>
          <p:nvPr/>
        </p:nvSpPr>
        <p:spPr bwMode="auto">
          <a:xfrm>
            <a:off x="7230379" y="2643550"/>
            <a:ext cx="3104894" cy="266700"/>
          </a:xfrm>
          <a:prstGeom prst="wedgeRectCallout">
            <a:avLst>
              <a:gd name="adj1" fmla="val -175158"/>
              <a:gd name="adj2" fmla="val 9009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Meta-kognitiva strategier 0,69</a:t>
            </a:r>
            <a:endParaRPr lang="sv-SE" altLang="sv-SE" sz="2400" dirty="0">
              <a:latin typeface="Big Caslon" panose="02000603090000020003" pitchFamily="2" charset="-79"/>
            </a:endParaRPr>
          </a:p>
        </p:txBody>
      </p:sp>
      <p:sp>
        <p:nvSpPr>
          <p:cNvPr id="32771" name="Line 4"/>
          <p:cNvSpPr>
            <a:spLocks noChangeShapeType="1"/>
          </p:cNvSpPr>
          <p:nvPr/>
        </p:nvSpPr>
        <p:spPr bwMode="auto">
          <a:xfrm flipV="1">
            <a:off x="3265915" y="1329454"/>
            <a:ext cx="4184" cy="4779247"/>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2" name="Line 5"/>
          <p:cNvSpPr>
            <a:spLocks noChangeShapeType="1"/>
          </p:cNvSpPr>
          <p:nvPr/>
        </p:nvSpPr>
        <p:spPr bwMode="auto">
          <a:xfrm>
            <a:off x="3048397" y="5105400"/>
            <a:ext cx="45726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3" name="Line 6"/>
          <p:cNvSpPr>
            <a:spLocks noChangeShapeType="1"/>
          </p:cNvSpPr>
          <p:nvPr/>
        </p:nvSpPr>
        <p:spPr bwMode="auto">
          <a:xfrm>
            <a:off x="3124607" y="48006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4" name="Line 7"/>
          <p:cNvSpPr>
            <a:spLocks noChangeShapeType="1"/>
          </p:cNvSpPr>
          <p:nvPr/>
        </p:nvSpPr>
        <p:spPr bwMode="auto">
          <a:xfrm>
            <a:off x="3124607" y="4495800"/>
            <a:ext cx="30484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5" name="Line 8"/>
          <p:cNvSpPr>
            <a:spLocks noChangeShapeType="1"/>
          </p:cNvSpPr>
          <p:nvPr/>
        </p:nvSpPr>
        <p:spPr bwMode="auto">
          <a:xfrm>
            <a:off x="3124607" y="41910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6" name="Line 9"/>
          <p:cNvSpPr>
            <a:spLocks noChangeShapeType="1"/>
          </p:cNvSpPr>
          <p:nvPr/>
        </p:nvSpPr>
        <p:spPr bwMode="auto">
          <a:xfrm>
            <a:off x="3124607" y="38862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7" name="Line 10"/>
          <p:cNvSpPr>
            <a:spLocks noChangeShapeType="1"/>
          </p:cNvSpPr>
          <p:nvPr/>
        </p:nvSpPr>
        <p:spPr bwMode="auto">
          <a:xfrm>
            <a:off x="3124607" y="3581400"/>
            <a:ext cx="30484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8" name="Line 11"/>
          <p:cNvSpPr>
            <a:spLocks noChangeShapeType="1"/>
          </p:cNvSpPr>
          <p:nvPr/>
        </p:nvSpPr>
        <p:spPr bwMode="auto">
          <a:xfrm>
            <a:off x="3124607" y="32766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79" name="Line 12"/>
          <p:cNvSpPr>
            <a:spLocks noChangeShapeType="1"/>
          </p:cNvSpPr>
          <p:nvPr/>
        </p:nvSpPr>
        <p:spPr bwMode="auto">
          <a:xfrm>
            <a:off x="3124607" y="29718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80" name="Line 13"/>
          <p:cNvSpPr>
            <a:spLocks noChangeShapeType="1"/>
          </p:cNvSpPr>
          <p:nvPr/>
        </p:nvSpPr>
        <p:spPr bwMode="auto">
          <a:xfrm>
            <a:off x="3124607" y="2667000"/>
            <a:ext cx="304840" cy="0"/>
          </a:xfrm>
          <a:prstGeom prst="line">
            <a:avLst/>
          </a:prstGeom>
          <a:noFill/>
          <a:ln w="762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81" name="Line 14"/>
          <p:cNvSpPr>
            <a:spLocks noChangeShapeType="1"/>
          </p:cNvSpPr>
          <p:nvPr/>
        </p:nvSpPr>
        <p:spPr bwMode="auto">
          <a:xfrm>
            <a:off x="3124607" y="23622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82" name="Line 15"/>
          <p:cNvSpPr>
            <a:spLocks noChangeShapeType="1"/>
          </p:cNvSpPr>
          <p:nvPr/>
        </p:nvSpPr>
        <p:spPr bwMode="auto">
          <a:xfrm>
            <a:off x="3124607" y="2057400"/>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32783" name="Text Box 16"/>
          <p:cNvSpPr txBox="1">
            <a:spLocks noChangeArrowheads="1"/>
          </p:cNvSpPr>
          <p:nvPr/>
        </p:nvSpPr>
        <p:spPr bwMode="auto">
          <a:xfrm>
            <a:off x="1947758" y="4311650"/>
            <a:ext cx="12911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Liten: 0,2</a:t>
            </a:r>
            <a:endParaRPr lang="sv-SE" sz="1600" dirty="0">
              <a:latin typeface="Big Caslon" charset="0"/>
            </a:endParaRPr>
          </a:p>
        </p:txBody>
      </p:sp>
      <p:sp>
        <p:nvSpPr>
          <p:cNvPr id="32784" name="Text Box 17"/>
          <p:cNvSpPr txBox="1">
            <a:spLocks noChangeArrowheads="1"/>
          </p:cNvSpPr>
          <p:nvPr/>
        </p:nvSpPr>
        <p:spPr bwMode="auto">
          <a:xfrm>
            <a:off x="1947757" y="3397250"/>
            <a:ext cx="135784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Medel: 0,5</a:t>
            </a:r>
            <a:endParaRPr lang="sv-SE" sz="1600" dirty="0">
              <a:latin typeface="Big Caslon" charset="0"/>
            </a:endParaRPr>
          </a:p>
        </p:txBody>
      </p:sp>
      <p:sp>
        <p:nvSpPr>
          <p:cNvPr id="32785" name="Text Box 18"/>
          <p:cNvSpPr txBox="1">
            <a:spLocks noChangeArrowheads="1"/>
          </p:cNvSpPr>
          <p:nvPr/>
        </p:nvSpPr>
        <p:spPr bwMode="auto">
          <a:xfrm>
            <a:off x="2084367" y="2492375"/>
            <a:ext cx="118472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Stor: 0,8</a:t>
            </a:r>
            <a:endParaRPr lang="sv-SE" sz="1600" dirty="0">
              <a:latin typeface="Big Caslon" charset="0"/>
            </a:endParaRPr>
          </a:p>
        </p:txBody>
      </p:sp>
      <p:sp>
        <p:nvSpPr>
          <p:cNvPr id="32786" name="Text Box 19"/>
          <p:cNvSpPr txBox="1">
            <a:spLocks noChangeArrowheads="1"/>
          </p:cNvSpPr>
          <p:nvPr/>
        </p:nvSpPr>
        <p:spPr bwMode="auto">
          <a:xfrm>
            <a:off x="3505657" y="4921250"/>
            <a:ext cx="762099"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0</a:t>
            </a:r>
            <a:endParaRPr lang="sv-SE" sz="1600" dirty="0">
              <a:latin typeface="Big Caslon" charset="0"/>
            </a:endParaRPr>
          </a:p>
        </p:txBody>
      </p:sp>
      <p:sp>
        <p:nvSpPr>
          <p:cNvPr id="32790" name="Line 23"/>
          <p:cNvSpPr>
            <a:spLocks noChangeShapeType="1"/>
          </p:cNvSpPr>
          <p:nvPr/>
        </p:nvSpPr>
        <p:spPr bwMode="auto">
          <a:xfrm>
            <a:off x="3134133" y="1716088"/>
            <a:ext cx="30484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sv-SE" dirty="0"/>
          </a:p>
        </p:txBody>
      </p:sp>
      <p:sp>
        <p:nvSpPr>
          <p:cNvPr id="46105" name="AutoShape 25"/>
          <p:cNvSpPr>
            <a:spLocks noChangeArrowheads="1"/>
          </p:cNvSpPr>
          <p:nvPr/>
        </p:nvSpPr>
        <p:spPr bwMode="auto">
          <a:xfrm>
            <a:off x="7508591" y="5140594"/>
            <a:ext cx="1792521" cy="303212"/>
          </a:xfrm>
          <a:prstGeom prst="wedgeRectCallout">
            <a:avLst>
              <a:gd name="adj1" fmla="val -284572"/>
              <a:gd name="adj2" fmla="val -158660"/>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Sommarlov -0,09</a:t>
            </a:r>
            <a:endParaRPr lang="sv-SE" sz="2400" dirty="0">
              <a:latin typeface="Big Caslon" charset="0"/>
            </a:endParaRPr>
          </a:p>
        </p:txBody>
      </p:sp>
      <p:sp>
        <p:nvSpPr>
          <p:cNvPr id="46106" name="AutoShape 26"/>
          <p:cNvSpPr>
            <a:spLocks noChangeArrowheads="1"/>
          </p:cNvSpPr>
          <p:nvPr/>
        </p:nvSpPr>
        <p:spPr bwMode="auto">
          <a:xfrm>
            <a:off x="7209274" y="5561261"/>
            <a:ext cx="2070370" cy="277812"/>
          </a:xfrm>
          <a:prstGeom prst="wedgeRectCallout">
            <a:avLst>
              <a:gd name="adj1" fmla="val -237904"/>
              <a:gd name="adj2" fmla="val 52108"/>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Skolbyten  -0,34</a:t>
            </a:r>
            <a:endParaRPr lang="sv-SE" sz="2400" dirty="0">
              <a:latin typeface="Big Caslon" charset="0"/>
            </a:endParaRPr>
          </a:p>
        </p:txBody>
      </p:sp>
      <p:sp>
        <p:nvSpPr>
          <p:cNvPr id="32794" name="Line 27"/>
          <p:cNvSpPr>
            <a:spLocks noChangeShapeType="1"/>
          </p:cNvSpPr>
          <p:nvPr/>
        </p:nvSpPr>
        <p:spPr bwMode="auto">
          <a:xfrm>
            <a:off x="3331009" y="4635500"/>
            <a:ext cx="6515949" cy="0"/>
          </a:xfrm>
          <a:prstGeom prst="line">
            <a:avLst/>
          </a:prstGeom>
          <a:noFill/>
          <a:ln w="38100">
            <a:solidFill>
              <a:srgbClr val="800000"/>
            </a:solidFill>
            <a:prstDash val="sysDot"/>
            <a:round/>
            <a:headEnd/>
            <a:tailEnd/>
          </a:ln>
          <a:extLst>
            <a:ext uri="{909E8E84-426E-40dd-AFC4-6F175D3DCCD1}">
              <a14:hiddenFill xmlns="" xmlns:a14="http://schemas.microsoft.com/office/drawing/2010/main">
                <a:noFill/>
              </a14:hiddenFill>
            </a:ext>
          </a:extLst>
        </p:spPr>
        <p:txBody>
          <a:bodyPr lIns="252000" tIns="360000" rIns="252000" bIns="252000"/>
          <a:lstStyle/>
          <a:p>
            <a:endParaRPr lang="sv-SE" dirty="0"/>
          </a:p>
        </p:txBody>
      </p:sp>
      <p:sp>
        <p:nvSpPr>
          <p:cNvPr id="46109" name="AutoShape 29"/>
          <p:cNvSpPr>
            <a:spLocks noChangeArrowheads="1"/>
          </p:cNvSpPr>
          <p:nvPr/>
        </p:nvSpPr>
        <p:spPr bwMode="auto">
          <a:xfrm>
            <a:off x="4280497" y="5548475"/>
            <a:ext cx="2799593" cy="330790"/>
          </a:xfrm>
          <a:prstGeom prst="wedgeRectCallout">
            <a:avLst>
              <a:gd name="adj1" fmla="val -85140"/>
              <a:gd name="adj2" fmla="val -71586"/>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Kvarsittning/Extra år -0,16</a:t>
            </a:r>
            <a:endParaRPr lang="sv-SE" sz="2400" dirty="0">
              <a:latin typeface="Big Caslon" charset="0"/>
            </a:endParaRPr>
          </a:p>
        </p:txBody>
      </p:sp>
      <p:sp>
        <p:nvSpPr>
          <p:cNvPr id="32801" name="Line 40"/>
          <p:cNvSpPr>
            <a:spLocks noChangeShapeType="1"/>
          </p:cNvSpPr>
          <p:nvPr/>
        </p:nvSpPr>
        <p:spPr bwMode="auto">
          <a:xfrm flipV="1">
            <a:off x="3324658" y="3873500"/>
            <a:ext cx="6530238" cy="14288"/>
          </a:xfrm>
          <a:prstGeom prst="line">
            <a:avLst/>
          </a:prstGeom>
          <a:noFill/>
          <a:ln w="38100">
            <a:solidFill>
              <a:srgbClr val="009900"/>
            </a:solidFill>
            <a:prstDash val="sysDot"/>
            <a:round/>
            <a:headEnd/>
            <a:tailEnd/>
          </a:ln>
          <a:extLst>
            <a:ext uri="{909E8E84-426E-40dd-AFC4-6F175D3DCCD1}">
              <a14:hiddenFill xmlns="" xmlns:a14="http://schemas.microsoft.com/office/drawing/2010/main">
                <a:noFill/>
              </a14:hiddenFill>
            </a:ext>
          </a:extLst>
        </p:spPr>
        <p:txBody>
          <a:bodyPr lIns="252000" tIns="360000" rIns="252000" bIns="252000"/>
          <a:lstStyle/>
          <a:p>
            <a:endParaRPr lang="sv-SE" dirty="0"/>
          </a:p>
        </p:txBody>
      </p:sp>
      <p:sp>
        <p:nvSpPr>
          <p:cNvPr id="42" name="AutoShape 30"/>
          <p:cNvSpPr>
            <a:spLocks noChangeArrowheads="1"/>
          </p:cNvSpPr>
          <p:nvPr/>
        </p:nvSpPr>
        <p:spPr bwMode="auto">
          <a:xfrm>
            <a:off x="6517825" y="4364834"/>
            <a:ext cx="2747734" cy="306387"/>
          </a:xfrm>
          <a:prstGeom prst="wedgeRectCallout">
            <a:avLst>
              <a:gd name="adj1" fmla="val -166709"/>
              <a:gd name="adj2" fmla="val -44187"/>
            </a:avLst>
          </a:prstGeom>
          <a:solidFill>
            <a:srgbClr val="FFFF00"/>
          </a:solidFill>
          <a:ln w="9525">
            <a:solidFill>
              <a:schemeClr val="tx1"/>
            </a:solidFill>
            <a:miter lim="800000"/>
            <a:headEnd/>
            <a:tailEnd/>
          </a:ln>
        </p:spPr>
        <p:txBody>
          <a:bodyPr wrap="none" anchor="ctr"/>
          <a:lstStyle/>
          <a:p>
            <a:pPr algn="ctr" eaLnBrk="0" hangingPunct="0"/>
            <a:r>
              <a:rPr lang="sv-SE" sz="1600" dirty="0">
                <a:latin typeface="Arial Rounded MT Bold" charset="0"/>
              </a:rPr>
              <a:t>Ekonomiska resurser 0,23</a:t>
            </a:r>
            <a:endParaRPr lang="sv-SE" sz="2400" dirty="0">
              <a:latin typeface="Big Caslon" charset="0"/>
            </a:endParaRPr>
          </a:p>
        </p:txBody>
      </p:sp>
      <p:sp>
        <p:nvSpPr>
          <p:cNvPr id="46108" name="AutoShape 28"/>
          <p:cNvSpPr>
            <a:spLocks noChangeArrowheads="1"/>
          </p:cNvSpPr>
          <p:nvPr/>
        </p:nvSpPr>
        <p:spPr bwMode="auto">
          <a:xfrm>
            <a:off x="4267756" y="5160570"/>
            <a:ext cx="3037284" cy="290513"/>
          </a:xfrm>
          <a:prstGeom prst="wedgeRectCallout">
            <a:avLst>
              <a:gd name="adj1" fmla="val -81778"/>
              <a:gd name="adj2" fmla="val -107222"/>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Åldersblandade klasser 0,04</a:t>
            </a:r>
            <a:endParaRPr lang="sv-SE" sz="2400" dirty="0">
              <a:latin typeface="Big Caslon" charset="0"/>
            </a:endParaRPr>
          </a:p>
        </p:txBody>
      </p:sp>
      <p:sp>
        <p:nvSpPr>
          <p:cNvPr id="52" name="AutoShape 31">
            <a:extLst>
              <a:ext uri="{FF2B5EF4-FFF2-40B4-BE49-F238E27FC236}">
                <a16:creationId xmlns:a16="http://schemas.microsoft.com/office/drawing/2014/main" id="{56A0D6CD-34E6-744C-81EA-29D7E56828C6}"/>
              </a:ext>
            </a:extLst>
          </p:cNvPr>
          <p:cNvSpPr>
            <a:spLocks noChangeArrowheads="1"/>
          </p:cNvSpPr>
          <p:nvPr/>
        </p:nvSpPr>
        <p:spPr bwMode="auto">
          <a:xfrm>
            <a:off x="3842252" y="2943717"/>
            <a:ext cx="3171311" cy="262371"/>
          </a:xfrm>
          <a:prstGeom prst="wedgeRectCallout">
            <a:avLst>
              <a:gd name="adj1" fmla="val -65732"/>
              <a:gd name="adj2" fmla="val 8993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Strukturerad undervisning 0,59</a:t>
            </a:r>
            <a:endParaRPr lang="sv-SE" altLang="sv-SE" sz="2400" dirty="0">
              <a:latin typeface="Big Caslon" panose="02000603090000020003" pitchFamily="2" charset="-79"/>
            </a:endParaRPr>
          </a:p>
        </p:txBody>
      </p:sp>
      <p:sp>
        <p:nvSpPr>
          <p:cNvPr id="46117" name="AutoShape 37"/>
          <p:cNvSpPr>
            <a:spLocks noChangeArrowheads="1"/>
          </p:cNvSpPr>
          <p:nvPr/>
        </p:nvSpPr>
        <p:spPr bwMode="auto">
          <a:xfrm>
            <a:off x="6282991" y="3597277"/>
            <a:ext cx="3270187" cy="263771"/>
          </a:xfrm>
          <a:prstGeom prst="wedgeRectCallout">
            <a:avLst>
              <a:gd name="adj1" fmla="val -139986"/>
              <a:gd name="adj2" fmla="val 19362"/>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Lärares höga förväntningar 0,43</a:t>
            </a:r>
            <a:endParaRPr lang="sv-SE" sz="2400" dirty="0">
              <a:latin typeface="Big Caslon" charset="0"/>
            </a:endParaRPr>
          </a:p>
        </p:txBody>
      </p:sp>
      <p:sp>
        <p:nvSpPr>
          <p:cNvPr id="55" name="AutoShape 40">
            <a:extLst>
              <a:ext uri="{FF2B5EF4-FFF2-40B4-BE49-F238E27FC236}">
                <a16:creationId xmlns:a16="http://schemas.microsoft.com/office/drawing/2014/main" id="{3508A1BE-5249-D842-A44A-0624754C8445}"/>
              </a:ext>
            </a:extLst>
          </p:cNvPr>
          <p:cNvSpPr>
            <a:spLocks noChangeArrowheads="1"/>
          </p:cNvSpPr>
          <p:nvPr/>
        </p:nvSpPr>
        <p:spPr bwMode="auto">
          <a:xfrm>
            <a:off x="4367783" y="3973441"/>
            <a:ext cx="1538488" cy="313171"/>
          </a:xfrm>
          <a:prstGeom prst="wedgeRectCallout">
            <a:avLst>
              <a:gd name="adj1" fmla="val -114250"/>
              <a:gd name="adj2" fmla="val 19720"/>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Läxor 0,29</a:t>
            </a:r>
            <a:endParaRPr lang="sv-SE" altLang="sv-SE" sz="2400" dirty="0">
              <a:latin typeface="Big Caslon" panose="02000603090000020003" pitchFamily="2" charset="-79"/>
            </a:endParaRPr>
          </a:p>
        </p:txBody>
      </p:sp>
      <p:sp>
        <p:nvSpPr>
          <p:cNvPr id="49" name="AutoShape 37">
            <a:extLst>
              <a:ext uri="{FF2B5EF4-FFF2-40B4-BE49-F238E27FC236}">
                <a16:creationId xmlns:a16="http://schemas.microsoft.com/office/drawing/2014/main" id="{CF7DA54B-F97E-054A-B68F-F5AA0E0201E2}"/>
              </a:ext>
            </a:extLst>
          </p:cNvPr>
          <p:cNvSpPr>
            <a:spLocks noChangeArrowheads="1"/>
          </p:cNvSpPr>
          <p:nvPr/>
        </p:nvSpPr>
        <p:spPr bwMode="auto">
          <a:xfrm>
            <a:off x="7151606" y="3238680"/>
            <a:ext cx="2785816" cy="314941"/>
          </a:xfrm>
          <a:prstGeom prst="wedgeRectCallout">
            <a:avLst>
              <a:gd name="adj1" fmla="val -186662"/>
              <a:gd name="adj2" fmla="val 102506"/>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Undervisningskvalitet 0,44</a:t>
            </a:r>
            <a:endParaRPr lang="sv-SE" sz="2400" dirty="0">
              <a:latin typeface="Big Caslon" charset="0"/>
            </a:endParaRPr>
          </a:p>
        </p:txBody>
      </p:sp>
      <p:sp>
        <p:nvSpPr>
          <p:cNvPr id="46116" name="AutoShape 36"/>
          <p:cNvSpPr>
            <a:spLocks noChangeArrowheads="1"/>
          </p:cNvSpPr>
          <p:nvPr/>
        </p:nvSpPr>
        <p:spPr bwMode="auto">
          <a:xfrm>
            <a:off x="3852639" y="3600522"/>
            <a:ext cx="2286298" cy="280988"/>
          </a:xfrm>
          <a:prstGeom prst="wedgeRectCallout">
            <a:avLst>
              <a:gd name="adj1" fmla="val -72198"/>
              <a:gd name="adj2" fmla="val 19021"/>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Lagom stor skola 0,43</a:t>
            </a:r>
            <a:endParaRPr lang="sv-SE" sz="2400" dirty="0">
              <a:latin typeface="Big Caslon" charset="0"/>
            </a:endParaRPr>
          </a:p>
        </p:txBody>
      </p:sp>
      <p:sp>
        <p:nvSpPr>
          <p:cNvPr id="51" name="AutoShape 31">
            <a:extLst>
              <a:ext uri="{FF2B5EF4-FFF2-40B4-BE49-F238E27FC236}">
                <a16:creationId xmlns:a16="http://schemas.microsoft.com/office/drawing/2014/main" id="{52001BC8-DAB9-654E-AB25-35F44D1BA4FF}"/>
              </a:ext>
            </a:extLst>
          </p:cNvPr>
          <p:cNvSpPr>
            <a:spLocks noChangeArrowheads="1"/>
          </p:cNvSpPr>
          <p:nvPr/>
        </p:nvSpPr>
        <p:spPr bwMode="auto">
          <a:xfrm>
            <a:off x="3850986" y="3260366"/>
            <a:ext cx="3211639" cy="300107"/>
          </a:xfrm>
          <a:prstGeom prst="wedgeRectCallout">
            <a:avLst>
              <a:gd name="adj1" fmla="val -66139"/>
              <a:gd name="adj2" fmla="val 2817"/>
            </a:avLst>
          </a:prstGeom>
          <a:solidFill>
            <a:srgbClr val="00FF00"/>
          </a:solidFill>
          <a:ln w="9525">
            <a:solidFill>
              <a:schemeClr val="tx1"/>
            </a:solidFill>
            <a:miter lim="800000"/>
            <a:headEnd/>
            <a:tailEnd/>
          </a:ln>
        </p:spPr>
        <p:txBody>
          <a:bodyPr wrap="none" anchor="ct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5000"/>
              </a:lnSpc>
              <a:spcAft>
                <a:spcPct val="15000"/>
              </a:spcAft>
            </a:pPr>
            <a:r>
              <a:rPr lang="sv-SE" altLang="sv-SE" sz="1600" dirty="0">
                <a:latin typeface="Arial Rounded MT Bold" panose="020F0704030504030204" pitchFamily="34" charset="77"/>
              </a:rPr>
              <a:t>Tydliga mål med lektioner 0,56</a:t>
            </a:r>
          </a:p>
        </p:txBody>
      </p:sp>
      <p:sp>
        <p:nvSpPr>
          <p:cNvPr id="58" name="AutoShape 29">
            <a:extLst>
              <a:ext uri="{FF2B5EF4-FFF2-40B4-BE49-F238E27FC236}">
                <a16:creationId xmlns:a16="http://schemas.microsoft.com/office/drawing/2014/main" id="{3FD53862-60D7-6643-9635-DAA20F36B745}"/>
              </a:ext>
            </a:extLst>
          </p:cNvPr>
          <p:cNvSpPr>
            <a:spLocks noChangeArrowheads="1"/>
          </p:cNvSpPr>
          <p:nvPr/>
        </p:nvSpPr>
        <p:spPr bwMode="auto">
          <a:xfrm>
            <a:off x="7085988" y="2287549"/>
            <a:ext cx="1963520" cy="303648"/>
          </a:xfrm>
          <a:prstGeom prst="wedgeRectCallout">
            <a:avLst>
              <a:gd name="adj1" fmla="val -239842"/>
              <a:gd name="adj2" fmla="val 127663"/>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Återkoppling 0,73</a:t>
            </a:r>
            <a:endParaRPr lang="sv-SE" altLang="sv-SE" sz="2400" dirty="0">
              <a:latin typeface="Big Caslon" panose="02000603090000020003" pitchFamily="2" charset="-79"/>
            </a:endParaRPr>
          </a:p>
        </p:txBody>
      </p:sp>
      <p:sp>
        <p:nvSpPr>
          <p:cNvPr id="59" name="AutoShape 33">
            <a:extLst>
              <a:ext uri="{FF2B5EF4-FFF2-40B4-BE49-F238E27FC236}">
                <a16:creationId xmlns:a16="http://schemas.microsoft.com/office/drawing/2014/main" id="{ADD03446-AEC6-4D43-951C-AED74E671B31}"/>
              </a:ext>
            </a:extLst>
          </p:cNvPr>
          <p:cNvSpPr>
            <a:spLocks noChangeArrowheads="1"/>
          </p:cNvSpPr>
          <p:nvPr/>
        </p:nvSpPr>
        <p:spPr bwMode="auto">
          <a:xfrm>
            <a:off x="3814701" y="920216"/>
            <a:ext cx="4802373" cy="300037"/>
          </a:xfrm>
          <a:prstGeom prst="wedgeRectCallout">
            <a:avLst>
              <a:gd name="adj1" fmla="val -61576"/>
              <a:gd name="adj2" fmla="val 425356"/>
            </a:avLst>
          </a:prstGeom>
          <a:solidFill>
            <a:srgbClr val="00FF00"/>
          </a:solidFill>
          <a:ln w="9525">
            <a:solidFill>
              <a:schemeClr val="tx1"/>
            </a:solidFill>
            <a:miter lim="800000"/>
            <a:headEnd/>
            <a:tailEnd/>
          </a:ln>
        </p:spPr>
        <p:txBody>
          <a:bodyPr wrap="none" anchor="ctr"/>
          <a:lstStyle/>
          <a:p>
            <a:pPr eaLnBrk="0" hangingPunct="0"/>
            <a:r>
              <a:rPr lang="sv-SE" sz="1600" dirty="0">
                <a:latin typeface="Arial Rounded MT Bold" charset="0"/>
              </a:rPr>
              <a:t>Formativ utvärdering (av undervisningen) 0,90</a:t>
            </a:r>
          </a:p>
        </p:txBody>
      </p:sp>
      <p:sp>
        <p:nvSpPr>
          <p:cNvPr id="46119" name="AutoShape 39"/>
          <p:cNvSpPr>
            <a:spLocks noChangeArrowheads="1"/>
          </p:cNvSpPr>
          <p:nvPr/>
        </p:nvSpPr>
        <p:spPr bwMode="auto">
          <a:xfrm>
            <a:off x="4224889" y="4738690"/>
            <a:ext cx="4124862" cy="301625"/>
          </a:xfrm>
          <a:prstGeom prst="wedgeRectCallout">
            <a:avLst>
              <a:gd name="adj1" fmla="val -71239"/>
              <a:gd name="adj2" fmla="val -110842"/>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Begåvningsanpassad undervisning 0,19</a:t>
            </a:r>
            <a:endParaRPr lang="sv-SE" sz="2400" dirty="0">
              <a:latin typeface="Big Caslon" charset="0"/>
            </a:endParaRPr>
          </a:p>
        </p:txBody>
      </p:sp>
      <p:sp>
        <p:nvSpPr>
          <p:cNvPr id="46110" name="AutoShape 30"/>
          <p:cNvSpPr>
            <a:spLocks noChangeArrowheads="1"/>
          </p:cNvSpPr>
          <p:nvPr/>
        </p:nvSpPr>
        <p:spPr bwMode="auto">
          <a:xfrm>
            <a:off x="4367783" y="4365625"/>
            <a:ext cx="2016388" cy="287338"/>
          </a:xfrm>
          <a:prstGeom prst="wedgeRectCallout">
            <a:avLst>
              <a:gd name="adj1" fmla="val -94620"/>
              <a:gd name="adj2" fmla="val -16838"/>
            </a:avLst>
          </a:prstGeom>
          <a:solidFill>
            <a:srgbClr val="FFFF00"/>
          </a:solidFill>
          <a:ln w="9525">
            <a:solidFill>
              <a:schemeClr val="tx1"/>
            </a:solidFill>
            <a:miter lim="800000"/>
            <a:headEnd/>
            <a:tailEnd/>
          </a:ln>
        </p:spPr>
        <p:txBody>
          <a:bodyPr wrap="none" anchor="ctr"/>
          <a:lstStyle/>
          <a:p>
            <a:pPr algn="ctr" eaLnBrk="0" hangingPunct="0"/>
            <a:r>
              <a:rPr lang="sv-SE" sz="1600" dirty="0">
                <a:latin typeface="Arial Rounded MT Bold" charset="0"/>
              </a:rPr>
              <a:t>Mindre klasser 0,21</a:t>
            </a:r>
            <a:endParaRPr lang="sv-SE" sz="2400" dirty="0">
              <a:latin typeface="Big Caslon" charset="0"/>
            </a:endParaRPr>
          </a:p>
        </p:txBody>
      </p:sp>
      <p:sp>
        <p:nvSpPr>
          <p:cNvPr id="46113" name="AutoShape 33"/>
          <p:cNvSpPr>
            <a:spLocks noChangeArrowheads="1"/>
          </p:cNvSpPr>
          <p:nvPr/>
        </p:nvSpPr>
        <p:spPr bwMode="auto">
          <a:xfrm>
            <a:off x="3842252" y="1272312"/>
            <a:ext cx="2440739" cy="300037"/>
          </a:xfrm>
          <a:prstGeom prst="wedgeRectCallout">
            <a:avLst>
              <a:gd name="adj1" fmla="val -70702"/>
              <a:gd name="adj2" fmla="val 340972"/>
            </a:avLst>
          </a:prstGeom>
          <a:solidFill>
            <a:srgbClr val="00FF00"/>
          </a:solidFill>
          <a:ln w="9525">
            <a:solidFill>
              <a:schemeClr val="tx1"/>
            </a:solidFill>
            <a:miter lim="800000"/>
            <a:headEnd/>
            <a:tailEnd/>
          </a:ln>
        </p:spPr>
        <p:txBody>
          <a:bodyPr wrap="none" anchor="ctr"/>
          <a:lstStyle/>
          <a:p>
            <a:pPr eaLnBrk="0" hangingPunct="0"/>
            <a:r>
              <a:rPr lang="sv-SE" sz="1600" dirty="0">
                <a:latin typeface="Arial Rounded MT Bold" charset="0"/>
              </a:rPr>
              <a:t>Mikroundervisning 0,88</a:t>
            </a:r>
          </a:p>
        </p:txBody>
      </p:sp>
      <p:sp>
        <p:nvSpPr>
          <p:cNvPr id="60" name="textruta 59">
            <a:extLst>
              <a:ext uri="{FF2B5EF4-FFF2-40B4-BE49-F238E27FC236}">
                <a16:creationId xmlns:a16="http://schemas.microsoft.com/office/drawing/2014/main" id="{C1DEF2C0-C31D-0A48-9709-30A0612C19F6}"/>
              </a:ext>
            </a:extLst>
          </p:cNvPr>
          <p:cNvSpPr txBox="1"/>
          <p:nvPr/>
        </p:nvSpPr>
        <p:spPr>
          <a:xfrm>
            <a:off x="1954988" y="272261"/>
            <a:ext cx="6734091" cy="492443"/>
          </a:xfrm>
          <a:prstGeom prst="rect">
            <a:avLst/>
          </a:prstGeom>
          <a:noFill/>
        </p:spPr>
        <p:txBody>
          <a:bodyPr wrap="square" rtlCol="0">
            <a:spAutoFit/>
          </a:bodyPr>
          <a:lstStyle/>
          <a:p>
            <a:r>
              <a:rPr lang="en-US" sz="2600" b="1" dirty="0">
                <a:latin typeface="+mj-lt"/>
              </a:rPr>
              <a:t>Effekt på skolprestation</a:t>
            </a:r>
          </a:p>
        </p:txBody>
      </p:sp>
      <p:sp>
        <p:nvSpPr>
          <p:cNvPr id="56" name="AutoShape 26">
            <a:extLst>
              <a:ext uri="{FF2B5EF4-FFF2-40B4-BE49-F238E27FC236}">
                <a16:creationId xmlns:a16="http://schemas.microsoft.com/office/drawing/2014/main" id="{46888DCC-8878-CF4C-870C-3FDD83C37AA0}"/>
              </a:ext>
            </a:extLst>
          </p:cNvPr>
          <p:cNvSpPr>
            <a:spLocks noChangeArrowheads="1"/>
          </p:cNvSpPr>
          <p:nvPr/>
        </p:nvSpPr>
        <p:spPr bwMode="auto">
          <a:xfrm>
            <a:off x="6442266" y="1278981"/>
            <a:ext cx="2056105" cy="291567"/>
          </a:xfrm>
          <a:prstGeom prst="wedgeRectCallout">
            <a:avLst>
              <a:gd name="adj1" fmla="val -201664"/>
              <a:gd name="adj2" fmla="val 31506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Acceleration 0,88</a:t>
            </a:r>
            <a:endParaRPr lang="sv-SE" altLang="sv-SE" sz="2400" dirty="0">
              <a:latin typeface="Arial Rounded MT Bold" panose="020F0704030504030204" pitchFamily="34" charset="77"/>
            </a:endParaRPr>
          </a:p>
        </p:txBody>
      </p:sp>
      <p:sp>
        <p:nvSpPr>
          <p:cNvPr id="62" name="textruta 61">
            <a:extLst>
              <a:ext uri="{FF2B5EF4-FFF2-40B4-BE49-F238E27FC236}">
                <a16:creationId xmlns:a16="http://schemas.microsoft.com/office/drawing/2014/main" id="{E7A47739-390D-124D-A485-BD77D46F5A88}"/>
              </a:ext>
            </a:extLst>
          </p:cNvPr>
          <p:cNvSpPr txBox="1"/>
          <p:nvPr/>
        </p:nvSpPr>
        <p:spPr>
          <a:xfrm>
            <a:off x="8689079" y="5838987"/>
            <a:ext cx="3504509" cy="1015663"/>
          </a:xfrm>
          <a:prstGeom prst="rect">
            <a:avLst/>
          </a:prstGeom>
          <a:noFill/>
        </p:spPr>
        <p:txBody>
          <a:bodyPr wrap="square" rtlCol="0">
            <a:spAutoFit/>
          </a:bodyPr>
          <a:lstStyle/>
          <a:p>
            <a:r>
              <a:rPr lang="en-US" sz="1200" dirty="0"/>
              <a:t>Hattie, J. (2009). </a:t>
            </a:r>
            <a:r>
              <a:rPr lang="en-US" sz="1200" i="1" dirty="0"/>
              <a:t>Visible learning: a synthesis of over 800 meta-analyses relating to achievement</a:t>
            </a:r>
            <a:r>
              <a:rPr lang="en-US" sz="1200" dirty="0"/>
              <a:t>. London: New York: Routledge.</a:t>
            </a:r>
            <a:endParaRPr lang="sv-SE" sz="1200" dirty="0"/>
          </a:p>
          <a:p>
            <a:endParaRPr lang="sv-SE" dirty="0"/>
          </a:p>
        </p:txBody>
      </p:sp>
      <p:sp>
        <p:nvSpPr>
          <p:cNvPr id="53" name="AutoShape 35">
            <a:extLst>
              <a:ext uri="{FF2B5EF4-FFF2-40B4-BE49-F238E27FC236}">
                <a16:creationId xmlns:a16="http://schemas.microsoft.com/office/drawing/2014/main" id="{49284893-114A-2346-83AE-D47BBD6DD56D}"/>
              </a:ext>
            </a:extLst>
          </p:cNvPr>
          <p:cNvSpPr>
            <a:spLocks noChangeArrowheads="1"/>
          </p:cNvSpPr>
          <p:nvPr/>
        </p:nvSpPr>
        <p:spPr bwMode="auto">
          <a:xfrm>
            <a:off x="3845932" y="1607458"/>
            <a:ext cx="3234158" cy="268287"/>
          </a:xfrm>
          <a:prstGeom prst="wedgeRectCallout">
            <a:avLst>
              <a:gd name="adj1" fmla="val -65919"/>
              <a:gd name="adj2" fmla="val 335544"/>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God ordning i klassrummet 0,80</a:t>
            </a:r>
            <a:endParaRPr lang="sv-SE" altLang="sv-SE" sz="2400" dirty="0">
              <a:latin typeface="Big Caslon" panose="02000603090000020003" pitchFamily="2" charset="-79"/>
            </a:endParaRPr>
          </a:p>
        </p:txBody>
      </p:sp>
      <p:sp>
        <p:nvSpPr>
          <p:cNvPr id="48" name="AutoShape 35">
            <a:extLst>
              <a:ext uri="{FF2B5EF4-FFF2-40B4-BE49-F238E27FC236}">
                <a16:creationId xmlns:a16="http://schemas.microsoft.com/office/drawing/2014/main" id="{C03E66D7-4AA6-914D-AAD9-B73DED0D5FE7}"/>
              </a:ext>
            </a:extLst>
          </p:cNvPr>
          <p:cNvSpPr>
            <a:spLocks noChangeArrowheads="1"/>
          </p:cNvSpPr>
          <p:nvPr/>
        </p:nvSpPr>
        <p:spPr bwMode="auto">
          <a:xfrm>
            <a:off x="3864546" y="1916832"/>
            <a:ext cx="6840760" cy="288032"/>
          </a:xfrm>
          <a:prstGeom prst="wedgeRectCallout">
            <a:avLst>
              <a:gd name="adj1" fmla="val -58256"/>
              <a:gd name="adj2" fmla="val 240947"/>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Mångsidigt och anpassat stöd till elever i behov av särskilt stöd 0,77</a:t>
            </a:r>
            <a:endParaRPr lang="sv-SE" altLang="sv-SE" sz="2400" dirty="0">
              <a:latin typeface="Big Caslon" panose="02000603090000020003" pitchFamily="2" charset="-79"/>
            </a:endParaRPr>
          </a:p>
        </p:txBody>
      </p:sp>
      <p:sp>
        <p:nvSpPr>
          <p:cNvPr id="50" name="AutoShape 29">
            <a:extLst>
              <a:ext uri="{FF2B5EF4-FFF2-40B4-BE49-F238E27FC236}">
                <a16:creationId xmlns:a16="http://schemas.microsoft.com/office/drawing/2014/main" id="{51DC24BD-2885-8243-B762-7BE9F2249C17}"/>
              </a:ext>
            </a:extLst>
          </p:cNvPr>
          <p:cNvSpPr>
            <a:spLocks noChangeArrowheads="1"/>
          </p:cNvSpPr>
          <p:nvPr/>
        </p:nvSpPr>
        <p:spPr bwMode="auto">
          <a:xfrm>
            <a:off x="3881678" y="2276872"/>
            <a:ext cx="3092458" cy="303648"/>
          </a:xfrm>
          <a:prstGeom prst="wedgeRectCallout">
            <a:avLst>
              <a:gd name="adj1" fmla="val -67505"/>
              <a:gd name="adj2" fmla="val 145864"/>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Tydlighet och struktur 0,75</a:t>
            </a:r>
            <a:endParaRPr lang="sv-SE" altLang="sv-SE" sz="2400" dirty="0">
              <a:latin typeface="Big Caslon" panose="02000603090000020003" pitchFamily="2" charset="-79"/>
            </a:endParaRPr>
          </a:p>
        </p:txBody>
      </p:sp>
      <p:sp>
        <p:nvSpPr>
          <p:cNvPr id="45" name="AutoShape 33"/>
          <p:cNvSpPr>
            <a:spLocks noChangeArrowheads="1"/>
          </p:cNvSpPr>
          <p:nvPr/>
        </p:nvSpPr>
        <p:spPr bwMode="auto">
          <a:xfrm>
            <a:off x="3853365" y="2628106"/>
            <a:ext cx="3276594" cy="300038"/>
          </a:xfrm>
          <a:prstGeom prst="wedgeRectCallout">
            <a:avLst>
              <a:gd name="adj1" fmla="val -65635"/>
              <a:gd name="adj2" fmla="val 40229"/>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Goda relationer elev-lärare 0,72</a:t>
            </a:r>
          </a:p>
        </p:txBody>
      </p:sp>
    </p:spTree>
    <p:extLst>
      <p:ext uri="{BB962C8B-B14F-4D97-AF65-F5344CB8AC3E}">
        <p14:creationId xmlns:p14="http://schemas.microsoft.com/office/powerpoint/2010/main" val="37306416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
                                        <p:tgtEl>
                                          <p:spTgt spid="59"/>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46113"/>
                                        </p:tgtEl>
                                        <p:attrNameLst>
                                          <p:attrName>style.visibility</p:attrName>
                                        </p:attrNameLst>
                                      </p:cBhvr>
                                      <p:to>
                                        <p:strVal val="visible"/>
                                      </p:to>
                                    </p:set>
                                    <p:animEffect transition="in" filter="wipe(left)">
                                      <p:cBhvr>
                                        <p:cTn id="11" dur="10"/>
                                        <p:tgtEl>
                                          <p:spTgt spid="46113"/>
                                        </p:tgtEl>
                                      </p:cBhvr>
                                    </p:animEffect>
                                  </p:childTnLst>
                                </p:cTn>
                              </p:par>
                            </p:childTnLst>
                          </p:cTn>
                        </p:par>
                        <p:par>
                          <p:cTn id="12" fill="hold">
                            <p:stCondLst>
                              <p:cond delay="20"/>
                            </p:stCondLst>
                            <p:childTnLst>
                              <p:par>
                                <p:cTn id="13" presetID="22" presetClass="entr" presetSubtype="8"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0"/>
                                        <p:tgtEl>
                                          <p:spTgt spid="53"/>
                                        </p:tgtEl>
                                      </p:cBhvr>
                                    </p:animEffect>
                                  </p:childTnLst>
                                </p:cTn>
                              </p:par>
                            </p:childTnLst>
                          </p:cTn>
                        </p:par>
                        <p:par>
                          <p:cTn id="16" fill="hold">
                            <p:stCondLst>
                              <p:cond delay="3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10"/>
                                        <p:tgtEl>
                                          <p:spTgt spid="56"/>
                                        </p:tgtEl>
                                      </p:cBhvr>
                                    </p:animEffect>
                                  </p:childTnLst>
                                </p:cTn>
                              </p:par>
                            </p:childTnLst>
                          </p:cTn>
                        </p:par>
                        <p:par>
                          <p:cTn id="20" fill="hold">
                            <p:stCondLst>
                              <p:cond delay="4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10"/>
                                        <p:tgtEl>
                                          <p:spTgt spid="48"/>
                                        </p:tgtEl>
                                      </p:cBhvr>
                                    </p:animEffect>
                                  </p:childTnLst>
                                </p:cTn>
                              </p:par>
                            </p:childTnLst>
                          </p:cTn>
                        </p:par>
                        <p:par>
                          <p:cTn id="24" fill="hold">
                            <p:stCondLst>
                              <p:cond delay="5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10"/>
                                        <p:tgtEl>
                                          <p:spTgt spid="50"/>
                                        </p:tgtEl>
                                      </p:cBhvr>
                                    </p:animEffect>
                                  </p:childTnLst>
                                </p:cTn>
                              </p:par>
                            </p:childTnLst>
                          </p:cTn>
                        </p:par>
                        <p:par>
                          <p:cTn id="28" fill="hold">
                            <p:stCondLst>
                              <p:cond delay="6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10"/>
                                        <p:tgtEl>
                                          <p:spTgt spid="58"/>
                                        </p:tgtEl>
                                      </p:cBhvr>
                                    </p:animEffect>
                                  </p:childTnLst>
                                </p:cTn>
                              </p:par>
                            </p:childTnLst>
                          </p:cTn>
                        </p:par>
                        <p:par>
                          <p:cTn id="32" fill="hold">
                            <p:stCondLst>
                              <p:cond delay="7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10"/>
                                        <p:tgtEl>
                                          <p:spTgt spid="45"/>
                                        </p:tgtEl>
                                      </p:cBhvr>
                                    </p:animEffect>
                                  </p:childTnLst>
                                </p:cTn>
                              </p:par>
                            </p:childTnLst>
                          </p:cTn>
                        </p:par>
                        <p:par>
                          <p:cTn id="36" fill="hold">
                            <p:stCondLst>
                              <p:cond delay="8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10"/>
                                        <p:tgtEl>
                                          <p:spTgt spid="54"/>
                                        </p:tgtEl>
                                      </p:cBhvr>
                                    </p:animEffect>
                                  </p:childTnLst>
                                </p:cTn>
                              </p:par>
                            </p:childTnLst>
                          </p:cTn>
                        </p:par>
                        <p:par>
                          <p:cTn id="40" fill="hold">
                            <p:stCondLst>
                              <p:cond delay="9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10"/>
                                        <p:tgtEl>
                                          <p:spTgt spid="52"/>
                                        </p:tgtEl>
                                      </p:cBhvr>
                                    </p:animEffect>
                                  </p:childTnLst>
                                </p:cTn>
                              </p:par>
                            </p:childTnLst>
                          </p:cTn>
                        </p:par>
                        <p:par>
                          <p:cTn id="44" fill="hold">
                            <p:stCondLst>
                              <p:cond delay="10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10"/>
                                        <p:tgtEl>
                                          <p:spTgt spid="51"/>
                                        </p:tgtEl>
                                      </p:cBhvr>
                                    </p:animEffect>
                                  </p:childTnLst>
                                </p:cTn>
                              </p:par>
                            </p:childTnLst>
                          </p:cTn>
                        </p:par>
                        <p:par>
                          <p:cTn id="48" fill="hold">
                            <p:stCondLst>
                              <p:cond delay="11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10"/>
                                        <p:tgtEl>
                                          <p:spTgt spid="49"/>
                                        </p:tgtEl>
                                      </p:cBhvr>
                                    </p:animEffect>
                                  </p:childTnLst>
                                </p:cTn>
                              </p:par>
                            </p:childTnLst>
                          </p:cTn>
                        </p:par>
                        <p:par>
                          <p:cTn id="52" fill="hold">
                            <p:stCondLst>
                              <p:cond delay="120"/>
                            </p:stCondLst>
                            <p:childTnLst>
                              <p:par>
                                <p:cTn id="53" presetID="22" presetClass="entr" presetSubtype="8" fill="hold" grpId="0" nodeType="afterEffect">
                                  <p:stCondLst>
                                    <p:cond delay="0"/>
                                  </p:stCondLst>
                                  <p:childTnLst>
                                    <p:set>
                                      <p:cBhvr>
                                        <p:cTn id="54" dur="1" fill="hold">
                                          <p:stCondLst>
                                            <p:cond delay="0"/>
                                          </p:stCondLst>
                                        </p:cTn>
                                        <p:tgtEl>
                                          <p:spTgt spid="46116"/>
                                        </p:tgtEl>
                                        <p:attrNameLst>
                                          <p:attrName>style.visibility</p:attrName>
                                        </p:attrNameLst>
                                      </p:cBhvr>
                                      <p:to>
                                        <p:strVal val="visible"/>
                                      </p:to>
                                    </p:set>
                                    <p:animEffect transition="in" filter="wipe(left)">
                                      <p:cBhvr>
                                        <p:cTn id="55" dur="10"/>
                                        <p:tgtEl>
                                          <p:spTgt spid="46116"/>
                                        </p:tgtEl>
                                      </p:cBhvr>
                                    </p:animEffect>
                                  </p:childTnLst>
                                </p:cTn>
                              </p:par>
                            </p:childTnLst>
                          </p:cTn>
                        </p:par>
                        <p:par>
                          <p:cTn id="56" fill="hold">
                            <p:stCondLst>
                              <p:cond delay="130"/>
                            </p:stCondLst>
                            <p:childTnLst>
                              <p:par>
                                <p:cTn id="57" presetID="22" presetClass="entr" presetSubtype="8" fill="hold" grpId="0" nodeType="afterEffect">
                                  <p:stCondLst>
                                    <p:cond delay="0"/>
                                  </p:stCondLst>
                                  <p:childTnLst>
                                    <p:set>
                                      <p:cBhvr>
                                        <p:cTn id="58" dur="1" fill="hold">
                                          <p:stCondLst>
                                            <p:cond delay="0"/>
                                          </p:stCondLst>
                                        </p:cTn>
                                        <p:tgtEl>
                                          <p:spTgt spid="46117"/>
                                        </p:tgtEl>
                                        <p:attrNameLst>
                                          <p:attrName>style.visibility</p:attrName>
                                        </p:attrNameLst>
                                      </p:cBhvr>
                                      <p:to>
                                        <p:strVal val="visible"/>
                                      </p:to>
                                    </p:set>
                                    <p:animEffect transition="in" filter="wipe(left)">
                                      <p:cBhvr>
                                        <p:cTn id="59" dur="10"/>
                                        <p:tgtEl>
                                          <p:spTgt spid="46117"/>
                                        </p:tgtEl>
                                      </p:cBhvr>
                                    </p:animEffect>
                                  </p:childTnLst>
                                </p:cTn>
                              </p:par>
                            </p:childTnLst>
                          </p:cTn>
                        </p:par>
                        <p:par>
                          <p:cTn id="60" fill="hold">
                            <p:stCondLst>
                              <p:cond delay="14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10"/>
                                        <p:tgtEl>
                                          <p:spTgt spid="55"/>
                                        </p:tgtEl>
                                      </p:cBhvr>
                                    </p:animEffect>
                                  </p:childTnLst>
                                </p:cTn>
                              </p:par>
                            </p:childTnLst>
                          </p:cTn>
                        </p:par>
                        <p:par>
                          <p:cTn id="64" fill="hold" nodeType="afterGroup">
                            <p:stCondLst>
                              <p:cond delay="150"/>
                            </p:stCondLst>
                            <p:childTnLst>
                              <p:par>
                                <p:cTn id="65" presetID="22" presetClass="entr" presetSubtype="8"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10"/>
                                        <p:tgtEl>
                                          <p:spTgt spid="42"/>
                                        </p:tgtEl>
                                      </p:cBhvr>
                                    </p:animEffect>
                                  </p:childTnLst>
                                </p:cTn>
                              </p:par>
                            </p:childTnLst>
                          </p:cTn>
                        </p:par>
                        <p:par>
                          <p:cTn id="68" fill="hold" nodeType="afterGroup">
                            <p:stCondLst>
                              <p:cond delay="160"/>
                            </p:stCondLst>
                            <p:childTnLst>
                              <p:par>
                                <p:cTn id="69" presetID="22" presetClass="entr" presetSubtype="8" fill="hold" grpId="0" nodeType="afterEffect">
                                  <p:stCondLst>
                                    <p:cond delay="0"/>
                                  </p:stCondLst>
                                  <p:childTnLst>
                                    <p:set>
                                      <p:cBhvr>
                                        <p:cTn id="70" dur="1" fill="hold">
                                          <p:stCondLst>
                                            <p:cond delay="0"/>
                                          </p:stCondLst>
                                        </p:cTn>
                                        <p:tgtEl>
                                          <p:spTgt spid="46110"/>
                                        </p:tgtEl>
                                        <p:attrNameLst>
                                          <p:attrName>style.visibility</p:attrName>
                                        </p:attrNameLst>
                                      </p:cBhvr>
                                      <p:to>
                                        <p:strVal val="visible"/>
                                      </p:to>
                                    </p:set>
                                    <p:animEffect transition="in" filter="wipe(left)">
                                      <p:cBhvr>
                                        <p:cTn id="71" dur="10"/>
                                        <p:tgtEl>
                                          <p:spTgt spid="46110"/>
                                        </p:tgtEl>
                                      </p:cBhvr>
                                    </p:animEffect>
                                  </p:childTnLst>
                                </p:cTn>
                              </p:par>
                            </p:childTnLst>
                          </p:cTn>
                        </p:par>
                        <p:par>
                          <p:cTn id="72" fill="hold">
                            <p:stCondLst>
                              <p:cond delay="170"/>
                            </p:stCondLst>
                            <p:childTnLst>
                              <p:par>
                                <p:cTn id="73" presetID="22" presetClass="entr" presetSubtype="8" fill="hold" grpId="0" nodeType="afterEffect">
                                  <p:stCondLst>
                                    <p:cond delay="0"/>
                                  </p:stCondLst>
                                  <p:childTnLst>
                                    <p:set>
                                      <p:cBhvr>
                                        <p:cTn id="74" dur="1" fill="hold">
                                          <p:stCondLst>
                                            <p:cond delay="0"/>
                                          </p:stCondLst>
                                        </p:cTn>
                                        <p:tgtEl>
                                          <p:spTgt spid="46119"/>
                                        </p:tgtEl>
                                        <p:attrNameLst>
                                          <p:attrName>style.visibility</p:attrName>
                                        </p:attrNameLst>
                                      </p:cBhvr>
                                      <p:to>
                                        <p:strVal val="visible"/>
                                      </p:to>
                                    </p:set>
                                    <p:animEffect transition="in" filter="wipe(left)">
                                      <p:cBhvr>
                                        <p:cTn id="75" dur="10"/>
                                        <p:tgtEl>
                                          <p:spTgt spid="46119"/>
                                        </p:tgtEl>
                                      </p:cBhvr>
                                    </p:animEffect>
                                  </p:childTnLst>
                                </p:cTn>
                              </p:par>
                            </p:childTnLst>
                          </p:cTn>
                        </p:par>
                        <p:par>
                          <p:cTn id="76" fill="hold" nodeType="afterGroup">
                            <p:stCondLst>
                              <p:cond delay="180"/>
                            </p:stCondLst>
                            <p:childTnLst>
                              <p:par>
                                <p:cTn id="77" presetID="22" presetClass="entr" presetSubtype="8" fill="hold" grpId="0" nodeType="afterEffect">
                                  <p:stCondLst>
                                    <p:cond delay="0"/>
                                  </p:stCondLst>
                                  <p:childTnLst>
                                    <p:set>
                                      <p:cBhvr>
                                        <p:cTn id="78" dur="1" fill="hold">
                                          <p:stCondLst>
                                            <p:cond delay="0"/>
                                          </p:stCondLst>
                                        </p:cTn>
                                        <p:tgtEl>
                                          <p:spTgt spid="46108"/>
                                        </p:tgtEl>
                                        <p:attrNameLst>
                                          <p:attrName>style.visibility</p:attrName>
                                        </p:attrNameLst>
                                      </p:cBhvr>
                                      <p:to>
                                        <p:strVal val="visible"/>
                                      </p:to>
                                    </p:set>
                                    <p:animEffect transition="in" filter="wipe(left)">
                                      <p:cBhvr>
                                        <p:cTn id="79" dur="10"/>
                                        <p:tgtEl>
                                          <p:spTgt spid="46108"/>
                                        </p:tgtEl>
                                      </p:cBhvr>
                                    </p:animEffect>
                                  </p:childTnLst>
                                </p:cTn>
                              </p:par>
                            </p:childTnLst>
                          </p:cTn>
                        </p:par>
                        <p:par>
                          <p:cTn id="80" fill="hold" nodeType="afterGroup">
                            <p:stCondLst>
                              <p:cond delay="190"/>
                            </p:stCondLst>
                            <p:childTnLst>
                              <p:par>
                                <p:cTn id="81" presetID="22" presetClass="entr" presetSubtype="8" fill="hold" grpId="0" nodeType="afterEffect">
                                  <p:stCondLst>
                                    <p:cond delay="0"/>
                                  </p:stCondLst>
                                  <p:childTnLst>
                                    <p:set>
                                      <p:cBhvr>
                                        <p:cTn id="82" dur="1" fill="hold">
                                          <p:stCondLst>
                                            <p:cond delay="0"/>
                                          </p:stCondLst>
                                        </p:cTn>
                                        <p:tgtEl>
                                          <p:spTgt spid="46105"/>
                                        </p:tgtEl>
                                        <p:attrNameLst>
                                          <p:attrName>style.visibility</p:attrName>
                                        </p:attrNameLst>
                                      </p:cBhvr>
                                      <p:to>
                                        <p:strVal val="visible"/>
                                      </p:to>
                                    </p:set>
                                    <p:animEffect transition="in" filter="wipe(left)">
                                      <p:cBhvr>
                                        <p:cTn id="83" dur="10"/>
                                        <p:tgtEl>
                                          <p:spTgt spid="46105"/>
                                        </p:tgtEl>
                                      </p:cBhvr>
                                    </p:animEffect>
                                  </p:childTnLst>
                                </p:cTn>
                              </p:par>
                            </p:childTnLst>
                          </p:cTn>
                        </p:par>
                        <p:par>
                          <p:cTn id="84" fill="hold" nodeType="afterGroup">
                            <p:stCondLst>
                              <p:cond delay="200"/>
                            </p:stCondLst>
                            <p:childTnLst>
                              <p:par>
                                <p:cTn id="85" presetID="22" presetClass="entr" presetSubtype="8" fill="hold" grpId="0" nodeType="afterEffect">
                                  <p:stCondLst>
                                    <p:cond delay="0"/>
                                  </p:stCondLst>
                                  <p:childTnLst>
                                    <p:set>
                                      <p:cBhvr>
                                        <p:cTn id="86" dur="1" fill="hold">
                                          <p:stCondLst>
                                            <p:cond delay="0"/>
                                          </p:stCondLst>
                                        </p:cTn>
                                        <p:tgtEl>
                                          <p:spTgt spid="46109"/>
                                        </p:tgtEl>
                                        <p:attrNameLst>
                                          <p:attrName>style.visibility</p:attrName>
                                        </p:attrNameLst>
                                      </p:cBhvr>
                                      <p:to>
                                        <p:strVal val="visible"/>
                                      </p:to>
                                    </p:set>
                                    <p:animEffect transition="in" filter="wipe(left)">
                                      <p:cBhvr>
                                        <p:cTn id="87" dur="10"/>
                                        <p:tgtEl>
                                          <p:spTgt spid="46109"/>
                                        </p:tgtEl>
                                      </p:cBhvr>
                                    </p:animEffect>
                                  </p:childTnLst>
                                </p:cTn>
                              </p:par>
                            </p:childTnLst>
                          </p:cTn>
                        </p:par>
                        <p:par>
                          <p:cTn id="88" fill="hold" nodeType="afterGroup">
                            <p:stCondLst>
                              <p:cond delay="210"/>
                            </p:stCondLst>
                            <p:childTnLst>
                              <p:par>
                                <p:cTn id="89" presetID="22" presetClass="entr" presetSubtype="8" fill="hold" grpId="0" nodeType="afterEffect">
                                  <p:stCondLst>
                                    <p:cond delay="0"/>
                                  </p:stCondLst>
                                  <p:childTnLst>
                                    <p:set>
                                      <p:cBhvr>
                                        <p:cTn id="90" dur="1" fill="hold">
                                          <p:stCondLst>
                                            <p:cond delay="0"/>
                                          </p:stCondLst>
                                        </p:cTn>
                                        <p:tgtEl>
                                          <p:spTgt spid="46106"/>
                                        </p:tgtEl>
                                        <p:attrNameLst>
                                          <p:attrName>style.visibility</p:attrName>
                                        </p:attrNameLst>
                                      </p:cBhvr>
                                      <p:to>
                                        <p:strVal val="visible"/>
                                      </p:to>
                                    </p:set>
                                    <p:animEffect transition="in" filter="wipe(left)">
                                      <p:cBhvr>
                                        <p:cTn id="91" dur="10"/>
                                        <p:tgtEl>
                                          <p:spTgt spid="46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6105" grpId="0" animBg="1"/>
      <p:bldP spid="46106" grpId="0" animBg="1"/>
      <p:bldP spid="46109" grpId="0" animBg="1"/>
      <p:bldP spid="42" grpId="0" animBg="1"/>
      <p:bldP spid="46108" grpId="0" animBg="1"/>
      <p:bldP spid="52" grpId="0" animBg="1"/>
      <p:bldP spid="46117" grpId="0" animBg="1"/>
      <p:bldP spid="55" grpId="0" animBg="1"/>
      <p:bldP spid="49" grpId="0" animBg="1"/>
      <p:bldP spid="46116" grpId="0" animBg="1"/>
      <p:bldP spid="51" grpId="0" animBg="1"/>
      <p:bldP spid="58" grpId="0" animBg="1"/>
      <p:bldP spid="59" grpId="0" animBg="1"/>
      <p:bldP spid="46119" grpId="0" animBg="1"/>
      <p:bldP spid="46110" grpId="0" animBg="1"/>
      <p:bldP spid="46113" grpId="0" animBg="1"/>
      <p:bldP spid="56" grpId="0" animBg="1"/>
      <p:bldP spid="53" grpId="0" animBg="1"/>
      <p:bldP spid="48" grpId="0" animBg="1"/>
      <p:bldP spid="50"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Fyra typer av ledare</a:t>
            </a:r>
          </a:p>
          <a:p>
            <a:pPr marL="0" indent="0">
              <a:buNone/>
            </a:pPr>
            <a:endParaRPr lang="sv-SE" dirty="0"/>
          </a:p>
        </p:txBody>
      </p:sp>
      <p:pic>
        <p:nvPicPr>
          <p:cNvPr id="5" name="Bildobjekt 4">
            <a:extLst>
              <a:ext uri="{FF2B5EF4-FFF2-40B4-BE49-F238E27FC236}">
                <a16:creationId xmlns:a16="http://schemas.microsoft.com/office/drawing/2014/main" id="{722D2B7E-315B-EF49-BCFA-11861E85708B}"/>
              </a:ext>
            </a:extLst>
          </p:cNvPr>
          <p:cNvPicPr/>
          <p:nvPr/>
        </p:nvPicPr>
        <p:blipFill>
          <a:blip r:embed="rId2"/>
          <a:stretch>
            <a:fillRect/>
          </a:stretch>
        </p:blipFill>
        <p:spPr>
          <a:xfrm>
            <a:off x="148963" y="2708920"/>
            <a:ext cx="2127885" cy="1952625"/>
          </a:xfrm>
          <a:prstGeom prst="rect">
            <a:avLst/>
          </a:prstGeom>
        </p:spPr>
      </p:pic>
      <p:pic>
        <p:nvPicPr>
          <p:cNvPr id="2" name="Bildobjekt 1">
            <a:extLst>
              <a:ext uri="{FF2B5EF4-FFF2-40B4-BE49-F238E27FC236}">
                <a16:creationId xmlns:a16="http://schemas.microsoft.com/office/drawing/2014/main" id="{B75894E0-160D-8549-907A-99FF5104F931}"/>
              </a:ext>
            </a:extLst>
          </p:cNvPr>
          <p:cNvPicPr>
            <a:picLocks noChangeAspect="1"/>
          </p:cNvPicPr>
          <p:nvPr/>
        </p:nvPicPr>
        <p:blipFill>
          <a:blip r:embed="rId3"/>
          <a:stretch>
            <a:fillRect/>
          </a:stretch>
        </p:blipFill>
        <p:spPr>
          <a:xfrm>
            <a:off x="2856434" y="1196752"/>
            <a:ext cx="7549103" cy="5589240"/>
          </a:xfrm>
          <a:prstGeom prst="rect">
            <a:avLst/>
          </a:prstGeom>
        </p:spPr>
      </p:pic>
    </p:spTree>
    <p:extLst>
      <p:ext uri="{BB962C8B-B14F-4D97-AF65-F5344CB8AC3E}">
        <p14:creationId xmlns:p14="http://schemas.microsoft.com/office/powerpoint/2010/main" val="3656217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Styrd positiv uppmärksamhet</a:t>
            </a:r>
          </a:p>
          <a:p>
            <a:r>
              <a:rPr lang="uz-Cyrl-UZ" sz="2400" dirty="0"/>
              <a:t>Styrd positiv uppmärksamhet används när elever söker uppmärksamhet genom </a:t>
            </a:r>
            <a:r>
              <a:rPr lang="sv-SE" sz="2400" dirty="0"/>
              <a:t>att bete sig på ett sätt som inte är i enlighet med skolans värdegrund och förväntningar</a:t>
            </a:r>
            <a:r>
              <a:rPr lang="uz-Cyrl-UZ" sz="2400" dirty="0"/>
              <a:t>. </a:t>
            </a:r>
            <a:endParaRPr lang="sv-SE" sz="2400" dirty="0"/>
          </a:p>
          <a:p>
            <a:r>
              <a:rPr lang="uz-Cyrl-UZ" sz="2400" dirty="0"/>
              <a:t>När läraren väljer att använda denna strategin får eleven först höra att det nuvarande beteendet </a:t>
            </a:r>
            <a:r>
              <a:rPr lang="sv-SE" sz="2400" dirty="0"/>
              <a:t>inte är i enlighet med skolans förväntningar</a:t>
            </a:r>
            <a:r>
              <a:rPr lang="uz-Cyrl-UZ" sz="2400" dirty="0"/>
              <a:t>. </a:t>
            </a:r>
            <a:endParaRPr lang="sv-SE" sz="2400" dirty="0"/>
          </a:p>
          <a:p>
            <a:r>
              <a:rPr lang="uz-Cyrl-UZ" sz="2400" dirty="0"/>
              <a:t>En effektiv uppmaning och en mild korrigering föregår alltid styrd uppmärksamhet (</a:t>
            </a:r>
            <a:r>
              <a:rPr lang="sv-SE" sz="2400" dirty="0"/>
              <a:t>t.</a:t>
            </a:r>
            <a:r>
              <a:rPr lang="uz-Cyrl-UZ" sz="2400" dirty="0"/>
              <a:t>ex. </a:t>
            </a:r>
            <a:r>
              <a:rPr lang="uz-Cyrl-UZ" sz="2400" i="1" dirty="0"/>
              <a:t>Var snäll och sätt dig på stolen och öppna boken på sida fem</a:t>
            </a:r>
            <a:r>
              <a:rPr lang="uz-Cyrl-UZ" sz="2400" dirty="0"/>
              <a:t>.) Då vet eleven att läraren inte godtar detta beteendet. </a:t>
            </a:r>
            <a:endParaRPr lang="sv-SE" sz="2400" dirty="0"/>
          </a:p>
          <a:p>
            <a:endParaRPr lang="sv-SE" dirty="0"/>
          </a:p>
        </p:txBody>
      </p:sp>
      <p:pic>
        <p:nvPicPr>
          <p:cNvPr id="4" name="Bildobjekt 3">
            <a:extLst>
              <a:ext uri="{FF2B5EF4-FFF2-40B4-BE49-F238E27FC236}">
                <a16:creationId xmlns:a16="http://schemas.microsoft.com/office/drawing/2014/main" id="{3C76545E-0F94-2F47-89C3-977139EFA767}"/>
              </a:ext>
            </a:extLst>
          </p:cNvPr>
          <p:cNvPicPr/>
          <p:nvPr/>
        </p:nvPicPr>
        <p:blipFill>
          <a:blip r:embed="rId2"/>
          <a:stretch>
            <a:fillRect/>
          </a:stretch>
        </p:blipFill>
        <p:spPr>
          <a:xfrm>
            <a:off x="264146" y="2152967"/>
            <a:ext cx="2016224" cy="2428161"/>
          </a:xfrm>
          <a:prstGeom prst="rect">
            <a:avLst/>
          </a:prstGeom>
        </p:spPr>
      </p:pic>
    </p:spTree>
    <p:extLst>
      <p:ext uri="{BB962C8B-B14F-4D97-AF65-F5344CB8AC3E}">
        <p14:creationId xmlns:p14="http://schemas.microsoft.com/office/powerpoint/2010/main" val="379760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Kounin</a:t>
            </a:r>
          </a:p>
          <a:p>
            <a:r>
              <a:rPr lang="uz-Cyrl-UZ" sz="2000" dirty="0"/>
              <a:t>Överblick och tillsyn - läraren rör sig runt i rummet, låter blicken kontinuerligt svepa över klassrummet och är medveten om vad som sker. </a:t>
            </a:r>
            <a:r>
              <a:rPr lang="sv-SE" sz="2000" dirty="0"/>
              <a:t>Läraren s</a:t>
            </a:r>
            <a:r>
              <a:rPr lang="uz-Cyrl-UZ" sz="2000" dirty="0"/>
              <a:t>töttar och uppmuntrar där det behövs och ingriper på ett vänligt sätt när problem är på väg att uppstå. </a:t>
            </a:r>
            <a:endParaRPr lang="sv-SE" sz="2000" dirty="0"/>
          </a:p>
          <a:p>
            <a:r>
              <a:rPr lang="uz-Cyrl-UZ" sz="2000" dirty="0"/>
              <a:t>Överlappande - läraren hanterar flera händelser på samma gång, undervisar, ger individuella uppmaningar, uppmärksammar positiva beteenden, håller en bred uppmärksamhet i klassrummet och hanterar oro, t.ex genom sin fysiska närvaro. </a:t>
            </a:r>
            <a:endParaRPr lang="sv-SE" sz="2000" dirty="0"/>
          </a:p>
          <a:p>
            <a:r>
              <a:rPr lang="uz-Cyrl-UZ" sz="2000" dirty="0"/>
              <a:t>Aktivitetsflyt och variation - läraren håller elevernas uppmärksamhet riktad mot undervisningen och aktiviteter under lektionen, håller tempo och varierar sig för att bibehålla uppmärksamhet. </a:t>
            </a:r>
            <a:endParaRPr lang="sv-SE" sz="2000" dirty="0"/>
          </a:p>
          <a:p>
            <a:r>
              <a:rPr lang="uz-Cyrl-UZ" sz="2000" dirty="0"/>
              <a:t>Övergångar - läraren förbereder elever på aktivitetsskiften och har lärt ut till eleverna bra sätt att hantera dessa. </a:t>
            </a:r>
            <a:endParaRPr lang="sv-SE" sz="2000" dirty="0"/>
          </a:p>
          <a:p>
            <a:r>
              <a:rPr lang="uz-Cyrl-UZ" sz="2000" dirty="0"/>
              <a:t>Gruppfokus - läraren försöker först att engagera alla elever, innan hen fokuserar på enskilda elever. </a:t>
            </a:r>
            <a:endParaRPr lang="sv-SE" sz="2000" dirty="0"/>
          </a:p>
          <a:p>
            <a:endParaRPr lang="sv-SE" dirty="0"/>
          </a:p>
        </p:txBody>
      </p:sp>
      <p:pic>
        <p:nvPicPr>
          <p:cNvPr id="4" name="Bildobjekt 3">
            <a:extLst>
              <a:ext uri="{FF2B5EF4-FFF2-40B4-BE49-F238E27FC236}">
                <a16:creationId xmlns:a16="http://schemas.microsoft.com/office/drawing/2014/main" id="{49C2A713-1492-9B45-B710-DD78A393B3DE}"/>
              </a:ext>
            </a:extLst>
          </p:cNvPr>
          <p:cNvPicPr/>
          <p:nvPr/>
        </p:nvPicPr>
        <p:blipFill>
          <a:blip r:embed="rId2"/>
          <a:stretch>
            <a:fillRect/>
          </a:stretch>
        </p:blipFill>
        <p:spPr>
          <a:xfrm>
            <a:off x="192138" y="2330450"/>
            <a:ext cx="1917700" cy="2197100"/>
          </a:xfrm>
          <a:prstGeom prst="rect">
            <a:avLst/>
          </a:prstGeom>
        </p:spPr>
      </p:pic>
    </p:spTree>
    <p:extLst>
      <p:ext uri="{BB962C8B-B14F-4D97-AF65-F5344CB8AC3E}">
        <p14:creationId xmlns:p14="http://schemas.microsoft.com/office/powerpoint/2010/main" val="31412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Lyssna-signalen, ett exempel</a:t>
            </a:r>
          </a:p>
          <a:p>
            <a:r>
              <a:rPr lang="uz-Cyrl-UZ" sz="2400" dirty="0"/>
              <a:t>Istället för att ge uppmärksamhet till eleven med negativt beteende, kan läraren ge </a:t>
            </a:r>
            <a:r>
              <a:rPr lang="uz-Cyrl-UZ" sz="2400" b="1" i="1" dirty="0"/>
              <a:t>Lyssna</a:t>
            </a:r>
            <a:r>
              <a:rPr lang="sv-SE" sz="2400" b="1" i="1" dirty="0"/>
              <a:t>-</a:t>
            </a:r>
            <a:r>
              <a:rPr lang="uz-Cyrl-UZ" sz="2400" b="1" i="1" dirty="0"/>
              <a:t>signalen </a:t>
            </a:r>
            <a:r>
              <a:rPr lang="uz-Cyrl-UZ" sz="2400" dirty="0"/>
              <a:t>och säga, Kan jag få allas uppmärksamhet? Efter att alla eleverna är stilla, kan läraren säga, </a:t>
            </a:r>
            <a:r>
              <a:rPr lang="sv-SE" sz="2400" dirty="0"/>
              <a:t>”</a:t>
            </a:r>
            <a:r>
              <a:rPr lang="uz-Cyrl-UZ" sz="2400" b="1" i="1" dirty="0"/>
              <a:t>Tusen tack för att ni hörde signalen på en gång</a:t>
            </a:r>
            <a:r>
              <a:rPr lang="uz-Cyrl-UZ" sz="2400" dirty="0"/>
              <a:t>. Är det någon som har några frågor om uppgiften? Jag kommer att gå runt och se om alla klarar den. Det är nödvändigt att alla jobbar lugnt och respekterar de andra i gruppen.</a:t>
            </a:r>
            <a:r>
              <a:rPr lang="sv-SE" sz="2400" dirty="0"/>
              <a:t>”</a:t>
            </a:r>
          </a:p>
        </p:txBody>
      </p:sp>
      <p:pic>
        <p:nvPicPr>
          <p:cNvPr id="4" name="Bildobjekt 3">
            <a:extLst>
              <a:ext uri="{FF2B5EF4-FFF2-40B4-BE49-F238E27FC236}">
                <a16:creationId xmlns:a16="http://schemas.microsoft.com/office/drawing/2014/main" id="{F67CBDB4-0940-A54A-BA9A-124D1362A346}"/>
              </a:ext>
            </a:extLst>
          </p:cNvPr>
          <p:cNvPicPr/>
          <p:nvPr/>
        </p:nvPicPr>
        <p:blipFill>
          <a:blip r:embed="rId2"/>
          <a:stretch>
            <a:fillRect/>
          </a:stretch>
        </p:blipFill>
        <p:spPr>
          <a:xfrm>
            <a:off x="0" y="3717032"/>
            <a:ext cx="2496394" cy="1584176"/>
          </a:xfrm>
          <a:prstGeom prst="rect">
            <a:avLst/>
          </a:prstGeom>
        </p:spPr>
      </p:pic>
    </p:spTree>
    <p:extLst>
      <p:ext uri="{BB962C8B-B14F-4D97-AF65-F5344CB8AC3E}">
        <p14:creationId xmlns:p14="http://schemas.microsoft.com/office/powerpoint/2010/main" val="359277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0D07B28-809B-514A-8AB5-D14F39C272C5}"/>
              </a:ext>
            </a:extLst>
          </p:cNvPr>
          <p:cNvPicPr>
            <a:picLocks noChangeAspect="1"/>
          </p:cNvPicPr>
          <p:nvPr/>
        </p:nvPicPr>
        <p:blipFill>
          <a:blip r:embed="rId2"/>
          <a:stretch>
            <a:fillRect/>
          </a:stretch>
        </p:blipFill>
        <p:spPr>
          <a:xfrm>
            <a:off x="2568402" y="332655"/>
            <a:ext cx="8208912" cy="6178751"/>
          </a:xfrm>
          <a:prstGeom prst="rect">
            <a:avLst/>
          </a:prstGeom>
        </p:spPr>
      </p:pic>
    </p:spTree>
    <p:extLst>
      <p:ext uri="{BB962C8B-B14F-4D97-AF65-F5344CB8AC3E}">
        <p14:creationId xmlns:p14="http://schemas.microsoft.com/office/powerpoint/2010/main" val="2666813287"/>
      </p:ext>
    </p:extLst>
  </p:cSld>
  <p:clrMapOvr>
    <a:masterClrMapping/>
  </p:clrMapOvr>
</p:sld>
</file>

<file path=ppt/theme/theme1.xml><?xml version="1.0" encoding="utf-8"?>
<a:theme xmlns:a="http://schemas.openxmlformats.org/drawingml/2006/main" name="Universitetets mal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1E1E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{81F37A2B-0E20-EF44-BF51-434C11C24E80}tf16401369</Template>
  <TotalTime>2618</TotalTime>
  <Words>791</Words>
  <Application>Microsoft Macintosh PowerPoint</Application>
  <PresentationFormat>Anpassad</PresentationFormat>
  <Paragraphs>83</Paragraphs>
  <Slides>13</Slides>
  <Notes>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Arial</vt:lpstr>
      <vt:lpstr>Arial Rounded MT Bold</vt:lpstr>
      <vt:lpstr>Berling</vt:lpstr>
      <vt:lpstr>Big Caslon</vt:lpstr>
      <vt:lpstr>Calibri</vt:lpstr>
      <vt:lpstr>Tahoma</vt:lpstr>
      <vt:lpstr>Times New Roman</vt:lpstr>
      <vt:lpstr>Universitetets mall</vt:lpstr>
      <vt:lpstr>IBIS  Föreläsning 3A  Ledarskap i klassrummet       Martin Karlberg, Institutionen för pedagogik, didaktik och utbildningsstudier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Engelska parken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martin@skolforskning.se</cp:lastModifiedBy>
  <cp:revision>133</cp:revision>
  <cp:lastPrinted>2019-03-06T21:15:44Z</cp:lastPrinted>
  <dcterms:created xsi:type="dcterms:W3CDTF">2013-08-22T08:31:25Z</dcterms:created>
  <dcterms:modified xsi:type="dcterms:W3CDTF">2020-11-25T09:35:50Z</dcterms:modified>
</cp:coreProperties>
</file>