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handoutMasterIdLst>
    <p:handoutMasterId r:id="rId14"/>
  </p:handoutMasterIdLst>
  <p:sldIdLst>
    <p:sldId id="257" r:id="rId2"/>
    <p:sldId id="263" r:id="rId3"/>
    <p:sldId id="1332" r:id="rId4"/>
    <p:sldId id="756" r:id="rId5"/>
    <p:sldId id="1333" r:id="rId6"/>
    <p:sldId id="1334" r:id="rId7"/>
    <p:sldId id="1337" r:id="rId8"/>
    <p:sldId id="1336" r:id="rId9"/>
    <p:sldId id="1338" r:id="rId10"/>
    <p:sldId id="1339" r:id="rId11"/>
    <p:sldId id="1340" r:id="rId12"/>
  </p:sldIdLst>
  <p:sldSz cx="12193588" cy="6858000"/>
  <p:notesSz cx="6858000" cy="9144000"/>
  <p:defaultTextStyle>
    <a:defPPr>
      <a:defRPr lang="sv-SE"/>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E3F"/>
    <a:srgbClr val="FECC66"/>
    <a:srgbClr val="D04D59"/>
    <a:srgbClr val="5DAACE"/>
    <a:srgbClr val="2FEAB0"/>
    <a:srgbClr val="FB9382"/>
    <a:srgbClr val="B6404A"/>
    <a:srgbClr val="E1E1E1"/>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4807"/>
  </p:normalViewPr>
  <p:slideViewPr>
    <p:cSldViewPr>
      <p:cViewPr varScale="1">
        <p:scale>
          <a:sx n="107" d="100"/>
          <a:sy n="107" d="100"/>
        </p:scale>
        <p:origin x="176" y="440"/>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5C2AF4-4E03-044A-9397-2231B81B6BE7}" type="datetimeFigureOut">
              <a:rPr lang="en-US" smtClean="0"/>
              <a:t>10/15/20</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982CF9-8CE4-6F4B-AE4D-D6F1B006FA34}" type="slidenum">
              <a:rPr lang="sv-SE" smtClean="0"/>
              <a:t>‹#›</a:t>
            </a:fld>
            <a:endParaRPr lang="sv-SE"/>
          </a:p>
        </p:txBody>
      </p:sp>
    </p:spTree>
    <p:extLst>
      <p:ext uri="{BB962C8B-B14F-4D97-AF65-F5344CB8AC3E}">
        <p14:creationId xmlns:p14="http://schemas.microsoft.com/office/powerpoint/2010/main" val="1476299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0BAC38-6084-A04B-BCDE-6CC7F8E8A9A7}" type="datetimeFigureOut">
              <a:rPr lang="sv-SE" smtClean="0"/>
              <a:t>2020-10-15</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4EDFE-7E2D-9E43-92DA-97C62D6D0B58}" type="slidenum">
              <a:rPr lang="sv-SE" smtClean="0"/>
              <a:t>‹#›</a:t>
            </a:fld>
            <a:endParaRPr lang="sv-SE"/>
          </a:p>
        </p:txBody>
      </p:sp>
    </p:spTree>
    <p:extLst>
      <p:ext uri="{BB962C8B-B14F-4D97-AF65-F5344CB8AC3E}">
        <p14:creationId xmlns:p14="http://schemas.microsoft.com/office/powerpoint/2010/main" val="40947907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Presentation: </a:t>
            </a:r>
          </a:p>
          <a:p>
            <a:r>
              <a:rPr lang="sv-SE" dirty="0"/>
              <a:t>Martin Karlberg, universitetslektor vid Uppsala universitet</a:t>
            </a:r>
          </a:p>
          <a:p>
            <a:r>
              <a:rPr lang="sv-SE" dirty="0"/>
              <a:t>Den här föreläsningen handlar om den vetenskapliga grunden för Skolinspektionens kvalitetsgranskningar. </a:t>
            </a:r>
          </a:p>
          <a:p>
            <a:endParaRPr lang="sv-SE" dirty="0"/>
          </a:p>
        </p:txBody>
      </p:sp>
      <p:sp>
        <p:nvSpPr>
          <p:cNvPr id="4" name="Platshållare för bildnummer 3"/>
          <p:cNvSpPr>
            <a:spLocks noGrp="1"/>
          </p:cNvSpPr>
          <p:nvPr>
            <p:ph type="sldNum" sz="quarter" idx="10"/>
          </p:nvPr>
        </p:nvSpPr>
        <p:spPr/>
        <p:txBody>
          <a:bodyPr/>
          <a:lstStyle/>
          <a:p>
            <a:fld id="{9D9F786F-5E0E-544E-B43A-71BA5C6C8527}" type="slidenum">
              <a:rPr lang="sv-SE" smtClean="0"/>
              <a:t>1</a:t>
            </a:fld>
            <a:endParaRPr lang="sv-SE"/>
          </a:p>
        </p:txBody>
      </p:sp>
    </p:spTree>
    <p:extLst>
      <p:ext uri="{BB962C8B-B14F-4D97-AF65-F5344CB8AC3E}">
        <p14:creationId xmlns:p14="http://schemas.microsoft.com/office/powerpoint/2010/main" val="1792505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tshållare för bildobjekt 1">
            <a:extLst>
              <a:ext uri="{FF2B5EF4-FFF2-40B4-BE49-F238E27FC236}">
                <a16:creationId xmlns:a16="http://schemas.microsoft.com/office/drawing/2014/main" id="{3DE3FACF-2703-4442-8A8F-B222CB3857B0}"/>
              </a:ext>
            </a:extLst>
          </p:cNvPr>
          <p:cNvSpPr>
            <a:spLocks noGrp="1" noRot="1" noChangeAspect="1" noChangeArrowheads="1" noTextEdit="1"/>
          </p:cNvSpPr>
          <p:nvPr>
            <p:ph type="sldImg"/>
          </p:nvPr>
        </p:nvSpPr>
        <p:spPr>
          <a:ln/>
        </p:spPr>
      </p:sp>
      <p:sp>
        <p:nvSpPr>
          <p:cNvPr id="20482" name="Platshållare för anteckningar 2">
            <a:extLst>
              <a:ext uri="{FF2B5EF4-FFF2-40B4-BE49-F238E27FC236}">
                <a16:creationId xmlns:a16="http://schemas.microsoft.com/office/drawing/2014/main" id="{8FAF5F8B-C73B-D64A-90CC-3437EFFC31B3}"/>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sv-SE" sz="1800" b="1" kern="1200" dirty="0">
                <a:solidFill>
                  <a:schemeClr val="tx1"/>
                </a:solidFill>
                <a:effectLst/>
                <a:latin typeface="+mn-lt"/>
                <a:ea typeface="+mn-ea"/>
                <a:cs typeface="+mn-cs"/>
              </a:rPr>
              <a:t>4 § </a:t>
            </a:r>
            <a:r>
              <a:rPr lang="sv-SE" sz="1800" kern="1200" dirty="0">
                <a:solidFill>
                  <a:schemeClr val="tx1"/>
                </a:solidFill>
                <a:effectLst/>
                <a:latin typeface="+mn-lt"/>
                <a:ea typeface="+mn-ea"/>
                <a:cs typeface="+mn-cs"/>
              </a:rPr>
              <a:t>Utbildningen inom skolväsendet syftar till att barn och elever ska inhämta och utveckla kunskaper och värden. - - - Utbildningen syftar också̊ till att i samarbete med hemmen främja barns och elevers allsidiga personliga utveckling till aktiva, kreativa, kompetenta och ansvarskännande individer och medborgare. </a:t>
            </a:r>
          </a:p>
          <a:p>
            <a:endParaRPr lang="sv-SE" sz="1800" kern="1200" dirty="0">
              <a:solidFill>
                <a:schemeClr val="tx1"/>
              </a:solidFill>
              <a:effectLst/>
              <a:latin typeface="+mn-lt"/>
              <a:ea typeface="+mn-ea"/>
              <a:cs typeface="+mn-cs"/>
            </a:endParaRPr>
          </a:p>
          <a:p>
            <a:r>
              <a:rPr lang="sv-SE" sz="1800" b="1" kern="1200" dirty="0">
                <a:solidFill>
                  <a:schemeClr val="tx1"/>
                </a:solidFill>
                <a:effectLst/>
                <a:latin typeface="+mn-lt"/>
                <a:ea typeface="+mn-ea"/>
                <a:cs typeface="+mn-cs"/>
              </a:rPr>
              <a:t>5 § </a:t>
            </a:r>
            <a:r>
              <a:rPr lang="sv-SE" sz="1800" kern="1200" dirty="0">
                <a:solidFill>
                  <a:schemeClr val="tx1"/>
                </a:solidFill>
                <a:effectLst/>
                <a:latin typeface="+mn-lt"/>
                <a:ea typeface="+mn-ea"/>
                <a:cs typeface="+mn-cs"/>
              </a:rPr>
              <a:t>- - - Utbildningen ska vila på vetenskaplig grund och beprövad erfarenhet.</a:t>
            </a:r>
            <a:br>
              <a:rPr lang="sv-SE" sz="1800" kern="1200" dirty="0">
                <a:solidFill>
                  <a:schemeClr val="tx1"/>
                </a:solidFill>
                <a:effectLst/>
                <a:latin typeface="+mn-lt"/>
                <a:ea typeface="+mn-ea"/>
                <a:cs typeface="+mn-cs"/>
              </a:rPr>
            </a:br>
            <a:endParaRPr lang="sv-SE" altLang="sv-SE" sz="1800" dirty="0">
              <a:ea typeface="ＭＳ Ｐゴシック" panose="020B0600070205080204" pitchFamily="34" charset="-128"/>
            </a:endParaRPr>
          </a:p>
          <a:p>
            <a:r>
              <a:rPr lang="sv-SE" altLang="sv-SE" sz="1800" dirty="0">
                <a:ea typeface="ＭＳ Ｐゴシック" panose="020B0600070205080204" pitchFamily="34" charset="-128"/>
              </a:rPr>
              <a:t>Fakta och kunskaper är förutsättningar för kritiskt tänkande, problemlösning och kreativitet, som  utgör ”Tänkande av den högre ordningen” eller ”</a:t>
            </a:r>
            <a:r>
              <a:rPr lang="sv-SE" altLang="sv-SE" sz="1800" dirty="0" err="1">
                <a:ea typeface="ＭＳ Ｐゴシック" panose="020B0600070205080204" pitchFamily="34" charset="-128"/>
              </a:rPr>
              <a:t>Higher</a:t>
            </a:r>
            <a:r>
              <a:rPr lang="sv-SE" altLang="sv-SE" sz="1800" dirty="0">
                <a:ea typeface="ＭＳ Ｐゴシック" panose="020B0600070205080204" pitchFamily="34" charset="-128"/>
              </a:rPr>
              <a:t> Order </a:t>
            </a:r>
            <a:r>
              <a:rPr lang="sv-SE" altLang="sv-SE" sz="1800" dirty="0" err="1">
                <a:ea typeface="ＭＳ Ｐゴシック" panose="020B0600070205080204" pitchFamily="34" charset="-128"/>
              </a:rPr>
              <a:t>Thinking</a:t>
            </a:r>
            <a:r>
              <a:rPr lang="sv-SE" altLang="sv-SE" sz="1800" dirty="0">
                <a:ea typeface="ＭＳ Ｐゴシック" panose="020B0600070205080204" pitchFamily="34" charset="-128"/>
              </a:rPr>
              <a:t> </a:t>
            </a:r>
            <a:r>
              <a:rPr lang="sv-SE" altLang="sv-SE" sz="1800" dirty="0" err="1">
                <a:ea typeface="ＭＳ Ｐゴシック" panose="020B0600070205080204" pitchFamily="34" charset="-128"/>
              </a:rPr>
              <a:t>Skills</a:t>
            </a:r>
            <a:r>
              <a:rPr lang="sv-SE" altLang="sv-SE" sz="1800" dirty="0">
                <a:ea typeface="ＭＳ Ｐゴシック" panose="020B0600070205080204" pitchFamily="34" charset="-128"/>
              </a:rPr>
              <a:t>” – HOTS. </a:t>
            </a:r>
          </a:p>
          <a:p>
            <a:endParaRPr lang="sv-SE" altLang="sv-SE" sz="1800" dirty="0">
              <a:ea typeface="ＭＳ Ｐゴシック" panose="020B0600070205080204" pitchFamily="34" charset="-128"/>
            </a:endParaRPr>
          </a:p>
          <a:p>
            <a:r>
              <a:rPr lang="sv-SE" altLang="sv-SE" sz="1800" dirty="0">
                <a:ea typeface="ＭＳ Ｐゴシック" panose="020B0600070205080204" pitchFamily="34" charset="-128"/>
              </a:rPr>
              <a:t>Goda relationer, effektivt ledarskap, strukturerad undervisning, förutsägbarhet, struktur, rutiner och arbetsro utgör grunden för fakta och kunskaper, värden och fostran. </a:t>
            </a:r>
          </a:p>
          <a:p>
            <a:endParaRPr lang="sv-SE" altLang="sv-SE" sz="1800" dirty="0">
              <a:ea typeface="ＭＳ Ｐゴシック" panose="020B0600070205080204" pitchFamily="34" charset="-128"/>
            </a:endParaRPr>
          </a:p>
          <a:p>
            <a:endParaRPr lang="sv-SE" altLang="sv-SE" dirty="0">
              <a:ea typeface="ＭＳ Ｐゴシック" panose="020B0600070205080204" pitchFamily="34" charset="-128"/>
            </a:endParaRPr>
          </a:p>
        </p:txBody>
      </p:sp>
      <p:sp>
        <p:nvSpPr>
          <p:cNvPr id="20483" name="Platshållare för bildnummer 3">
            <a:extLst>
              <a:ext uri="{FF2B5EF4-FFF2-40B4-BE49-F238E27FC236}">
                <a16:creationId xmlns:a16="http://schemas.microsoft.com/office/drawing/2014/main" id="{CE817C75-219A-1C44-A3DA-6F559D34947A}"/>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a:defRPr>
                <a:solidFill>
                  <a:schemeClr val="tx1"/>
                </a:solidFill>
                <a:latin typeface="Tahoma" panose="020B0604030504040204" pitchFamily="34" charset="0"/>
                <a:ea typeface="ＭＳ Ｐゴシック" panose="020B0600070205080204" pitchFamily="34" charset="-128"/>
              </a:defRPr>
            </a:lvl1pPr>
            <a:lvl2pPr marL="742950" indent="-285750" defTabSz="931863">
              <a:defRPr>
                <a:solidFill>
                  <a:schemeClr val="tx1"/>
                </a:solidFill>
                <a:latin typeface="Tahoma" panose="020B0604030504040204" pitchFamily="34" charset="0"/>
                <a:ea typeface="ＭＳ Ｐゴシック" panose="020B0600070205080204" pitchFamily="34" charset="-128"/>
              </a:defRPr>
            </a:lvl2pPr>
            <a:lvl3pPr marL="1143000" indent="-228600" defTabSz="931863">
              <a:defRPr>
                <a:solidFill>
                  <a:schemeClr val="tx1"/>
                </a:solidFill>
                <a:latin typeface="Tahoma" panose="020B0604030504040204" pitchFamily="34" charset="0"/>
                <a:ea typeface="ＭＳ Ｐゴシック" panose="020B0600070205080204" pitchFamily="34" charset="-128"/>
              </a:defRPr>
            </a:lvl3pPr>
            <a:lvl4pPr marL="1600200" indent="-228600" defTabSz="931863">
              <a:defRPr>
                <a:solidFill>
                  <a:schemeClr val="tx1"/>
                </a:solidFill>
                <a:latin typeface="Tahoma" panose="020B0604030504040204" pitchFamily="34" charset="0"/>
                <a:ea typeface="ＭＳ Ｐゴシック" panose="020B0600070205080204" pitchFamily="34" charset="-128"/>
              </a:defRPr>
            </a:lvl4pPr>
            <a:lvl5pPr marL="2057400" indent="-228600" defTabSz="931863">
              <a:defRPr>
                <a:solidFill>
                  <a:schemeClr val="tx1"/>
                </a:solidFill>
                <a:latin typeface="Tahoma" panose="020B0604030504040204" pitchFamily="34" charset="0"/>
                <a:ea typeface="ＭＳ Ｐゴシック" panose="020B0600070205080204" pitchFamily="34" charset="-128"/>
              </a:defRPr>
            </a:lvl5pPr>
            <a:lvl6pPr marL="25146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defTabSz="931863"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269E295D-39AA-234D-90E6-E98746FBA9B2}" type="slidenum">
              <a:rPr lang="sv-SE" altLang="sv-SE" smtClean="0">
                <a:latin typeface="Times New Roman" panose="02020603050405020304" pitchFamily="18" charset="0"/>
              </a:rPr>
              <a:pPr/>
              <a:t>2</a:t>
            </a:fld>
            <a:endParaRPr lang="sv-SE" altLang="sv-SE">
              <a:latin typeface="Times New Roman" panose="02020603050405020304" pitchFamily="18" charset="0"/>
            </a:endParaRPr>
          </a:p>
        </p:txBody>
      </p:sp>
    </p:spTree>
    <p:extLst>
      <p:ext uri="{BB962C8B-B14F-4D97-AF65-F5344CB8AC3E}">
        <p14:creationId xmlns:p14="http://schemas.microsoft.com/office/powerpoint/2010/main" val="238978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sz="2400">
                <a:solidFill>
                  <a:schemeClr val="tx1"/>
                </a:solidFill>
                <a:latin typeface="Tahoma" charset="0"/>
                <a:ea typeface="ＭＳ Ｐゴシック" charset="0"/>
                <a:cs typeface="ＭＳ Ｐゴシック" charset="0"/>
              </a:defRPr>
            </a:lvl1pPr>
            <a:lvl2pPr marL="742950" indent="-285750" defTabSz="931863" eaLnBrk="0" hangingPunct="0">
              <a:defRPr sz="2400">
                <a:solidFill>
                  <a:schemeClr val="tx1"/>
                </a:solidFill>
                <a:latin typeface="Tahoma" charset="0"/>
                <a:ea typeface="ＭＳ Ｐゴシック" charset="0"/>
              </a:defRPr>
            </a:lvl2pPr>
            <a:lvl3pPr marL="1143000" indent="-228600" defTabSz="931863" eaLnBrk="0" hangingPunct="0">
              <a:defRPr sz="2400">
                <a:solidFill>
                  <a:schemeClr val="tx1"/>
                </a:solidFill>
                <a:latin typeface="Tahoma" charset="0"/>
                <a:ea typeface="ＭＳ Ｐゴシック" charset="0"/>
              </a:defRPr>
            </a:lvl3pPr>
            <a:lvl4pPr marL="1600200" indent="-228600" defTabSz="931863" eaLnBrk="0" hangingPunct="0">
              <a:defRPr sz="2400">
                <a:solidFill>
                  <a:schemeClr val="tx1"/>
                </a:solidFill>
                <a:latin typeface="Tahoma" charset="0"/>
                <a:ea typeface="ＭＳ Ｐゴシック" charset="0"/>
              </a:defRPr>
            </a:lvl4pPr>
            <a:lvl5pPr marL="2057400" indent="-228600" defTabSz="931863" eaLnBrk="0" hangingPunct="0">
              <a:defRPr sz="2400">
                <a:solidFill>
                  <a:schemeClr val="tx1"/>
                </a:solidFill>
                <a:latin typeface="Tahoma" charset="0"/>
                <a:ea typeface="ＭＳ Ｐゴシック" charset="0"/>
              </a:defRPr>
            </a:lvl5pPr>
            <a:lvl6pPr marL="2514600" indent="-228600" defTabSz="931863" eaLnBrk="0" fontAlgn="base" hangingPunct="0">
              <a:spcBef>
                <a:spcPct val="0"/>
              </a:spcBef>
              <a:spcAft>
                <a:spcPct val="0"/>
              </a:spcAft>
              <a:defRPr sz="2400">
                <a:solidFill>
                  <a:schemeClr val="tx1"/>
                </a:solidFill>
                <a:latin typeface="Tahoma" charset="0"/>
                <a:ea typeface="ＭＳ Ｐゴシック" charset="0"/>
              </a:defRPr>
            </a:lvl6pPr>
            <a:lvl7pPr marL="2971800" indent="-228600" defTabSz="931863" eaLnBrk="0" fontAlgn="base" hangingPunct="0">
              <a:spcBef>
                <a:spcPct val="0"/>
              </a:spcBef>
              <a:spcAft>
                <a:spcPct val="0"/>
              </a:spcAft>
              <a:defRPr sz="2400">
                <a:solidFill>
                  <a:schemeClr val="tx1"/>
                </a:solidFill>
                <a:latin typeface="Tahoma" charset="0"/>
                <a:ea typeface="ＭＳ Ｐゴシック" charset="0"/>
              </a:defRPr>
            </a:lvl7pPr>
            <a:lvl8pPr marL="3429000" indent="-228600" defTabSz="931863" eaLnBrk="0" fontAlgn="base" hangingPunct="0">
              <a:spcBef>
                <a:spcPct val="0"/>
              </a:spcBef>
              <a:spcAft>
                <a:spcPct val="0"/>
              </a:spcAft>
              <a:defRPr sz="2400">
                <a:solidFill>
                  <a:schemeClr val="tx1"/>
                </a:solidFill>
                <a:latin typeface="Tahoma" charset="0"/>
                <a:ea typeface="ＭＳ Ｐゴシック" charset="0"/>
              </a:defRPr>
            </a:lvl8pPr>
            <a:lvl9pPr marL="3886200" indent="-228600" defTabSz="931863" eaLnBrk="0" fontAlgn="base" hangingPunct="0">
              <a:spcBef>
                <a:spcPct val="0"/>
              </a:spcBef>
              <a:spcAft>
                <a:spcPct val="0"/>
              </a:spcAft>
              <a:defRPr sz="2400">
                <a:solidFill>
                  <a:schemeClr val="tx1"/>
                </a:solidFill>
                <a:latin typeface="Tahoma" charset="0"/>
                <a:ea typeface="ＭＳ Ｐゴシック" charset="0"/>
              </a:defRPr>
            </a:lvl9pPr>
          </a:lstStyle>
          <a:p>
            <a:fld id="{F3823543-0203-9D40-9491-79DAED09D2C1}" type="slidenum">
              <a:rPr lang="sv-SE" sz="1000">
                <a:latin typeface="Calibri" charset="0"/>
              </a:rPr>
              <a:pPr/>
              <a:t>3</a:t>
            </a:fld>
            <a:endParaRPr lang="sv-SE" sz="1000" dirty="0">
              <a:latin typeface="Calibri" charset="0"/>
            </a:endParaRPr>
          </a:p>
        </p:txBody>
      </p:sp>
      <p:sp>
        <p:nvSpPr>
          <p:cNvPr id="33794" name="Rectangle 2"/>
          <p:cNvSpPr>
            <a:spLocks noGrp="1" noRot="1" noChangeAspect="1" noChangeArrowheads="1" noTextEdit="1"/>
          </p:cNvSpPr>
          <p:nvPr>
            <p:ph type="sldImg"/>
          </p:nvPr>
        </p:nvSpPr>
        <p:spPr>
          <a:xfrm>
            <a:off x="136525" y="766763"/>
            <a:ext cx="6827838" cy="3841750"/>
          </a:xfrm>
          <a:ln/>
        </p:spPr>
      </p:sp>
      <p:sp>
        <p:nvSpPr>
          <p:cNvPr id="33795" name="Rectangle 3"/>
          <p:cNvSpPr>
            <a:spLocks noGrp="1" noChangeArrowheads="1"/>
          </p:cNvSpPr>
          <p:nvPr>
            <p:ph type="body" idx="1"/>
          </p:nvPr>
        </p:nvSpPr>
        <p:spPr>
          <a:xfrm>
            <a:off x="947738" y="4862513"/>
            <a:ext cx="5203825" cy="460533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spcBef>
                <a:spcPct val="0"/>
              </a:spcBef>
            </a:pPr>
            <a:r>
              <a:rPr lang="sv-SE" dirty="0">
                <a:latin typeface="Times New Roman" charset="0"/>
              </a:rPr>
              <a:t>Variabeln ”Tydliga mål med lektioner” syns i Bedömningskomponent 2A i Bedömningsmatrisen</a:t>
            </a:r>
          </a:p>
        </p:txBody>
      </p:sp>
    </p:spTree>
    <p:extLst>
      <p:ext uri="{BB962C8B-B14F-4D97-AF65-F5344CB8AC3E}">
        <p14:creationId xmlns:p14="http://schemas.microsoft.com/office/powerpoint/2010/main" val="1450001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Picture 6"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3"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spTree>
    <p:extLst>
      <p:ext uri="{BB962C8B-B14F-4D97-AF65-F5344CB8AC3E}">
        <p14:creationId xmlns:p14="http://schemas.microsoft.com/office/powerpoint/2010/main" val="3911669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bild - Grå">
    <p:spTree>
      <p:nvGrpSpPr>
        <p:cNvPr id="1" name=""/>
        <p:cNvGrpSpPr/>
        <p:nvPr/>
      </p:nvGrpSpPr>
      <p:grpSpPr>
        <a:xfrm>
          <a:off x="0" y="0"/>
          <a:ext cx="0" cy="0"/>
          <a:chOff x="0" y="0"/>
          <a:chExt cx="0" cy="0"/>
        </a:xfrm>
      </p:grpSpPr>
      <p:sp>
        <p:nvSpPr>
          <p:cNvPr id="6" name="Rectangle 5"/>
          <p:cNvSpPr/>
          <p:nvPr userDrawn="1"/>
        </p:nvSpPr>
        <p:spPr bwMode="auto">
          <a:xfrm>
            <a:off x="0" y="0"/>
            <a:ext cx="12193588" cy="6858000"/>
          </a:xfrm>
          <a:prstGeom prst="rect">
            <a:avLst/>
          </a:prstGeom>
          <a:solidFill>
            <a:srgbClr val="E1E1E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
        <p:nvSpPr>
          <p:cNvPr id="3"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4"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pic>
        <p:nvPicPr>
          <p:cNvPr id="7" name="Picture 6" descr="UU_sigill_NV.tif"/>
          <p:cNvPicPr>
            <a:picLocks noChangeAspect="1"/>
          </p:cNvPicPr>
          <p:nvPr userDrawn="1"/>
        </p:nvPicPr>
        <p:blipFill>
          <a:blip r:embed="rId2" cstate="print">
            <a:alphaModFix amt="10000"/>
            <a:extLst>
              <a:ext uri="{28A0092B-C50C-407E-A947-70E740481C1C}">
                <a14:useLocalDpi xmlns:a14="http://schemas.microsoft.com/office/drawing/2010/main" val="0"/>
              </a:ext>
            </a:extLst>
          </a:blip>
          <a:stretch>
            <a:fillRect/>
          </a:stretch>
        </p:blipFill>
        <p:spPr>
          <a:xfrm>
            <a:off x="8371365" y="2208245"/>
            <a:ext cx="3822223" cy="4649755"/>
          </a:xfrm>
          <a:prstGeom prst="rect">
            <a:avLst/>
          </a:prstGeom>
        </p:spPr>
      </p:pic>
      <p:sp>
        <p:nvSpPr>
          <p:cNvPr id="8" name="Rectangle 7"/>
          <p:cNvSpPr/>
          <p:nvPr userDrawn="1"/>
        </p:nvSpPr>
        <p:spPr bwMode="auto">
          <a:xfrm>
            <a:off x="0" y="6693363"/>
            <a:ext cx="12193588" cy="164637"/>
          </a:xfrm>
          <a:prstGeom prst="rect">
            <a:avLst/>
          </a:prstGeom>
          <a:solidFill>
            <a:srgbClr val="99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pic>
        <p:nvPicPr>
          <p:cNvPr id="9" name="Picture 8" descr="vit_logo_rod_etikett_42mm.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496" y="0"/>
            <a:ext cx="962291" cy="1508787"/>
          </a:xfrm>
          <a:prstGeom prst="rect">
            <a:avLst/>
          </a:prstGeom>
        </p:spPr>
      </p:pic>
      <p:sp>
        <p:nvSpPr>
          <p:cNvPr id="11" name="Rectangle 10"/>
          <p:cNvSpPr/>
          <p:nvPr userDrawn="1"/>
        </p:nvSpPr>
        <p:spPr bwMode="auto">
          <a:xfrm>
            <a:off x="10705906" y="452669"/>
            <a:ext cx="1219359" cy="1219200"/>
          </a:xfrm>
          <a:prstGeom prst="rect">
            <a:avLst/>
          </a:prstGeom>
          <a:solidFill>
            <a:srgbClr val="E1E1E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Tree>
    <p:extLst>
      <p:ext uri="{BB962C8B-B14F-4D97-AF65-F5344CB8AC3E}">
        <p14:creationId xmlns:p14="http://schemas.microsoft.com/office/powerpoint/2010/main" val="134867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bild, utan sigill">
    <p:spTree>
      <p:nvGrpSpPr>
        <p:cNvPr id="1" name=""/>
        <p:cNvGrpSpPr/>
        <p:nvPr/>
      </p:nvGrpSpPr>
      <p:grpSpPr>
        <a:xfrm>
          <a:off x="0" y="0"/>
          <a:ext cx="0" cy="0"/>
          <a:chOff x="0" y="0"/>
          <a:chExt cx="0" cy="0"/>
        </a:xfrm>
      </p:grpSpPr>
      <p:sp>
        <p:nvSpPr>
          <p:cNvPr id="2"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3"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spTree>
    <p:extLst>
      <p:ext uri="{BB962C8B-B14F-4D97-AF65-F5344CB8AC3E}">
        <p14:creationId xmlns:p14="http://schemas.microsoft.com/office/powerpoint/2010/main" val="1320225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Rubrikbild,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idx="1"/>
          </p:nvPr>
        </p:nvSpPr>
        <p:spPr>
          <a:xfrm>
            <a:off x="914519" y="1981200"/>
            <a:ext cx="10751619" cy="4114800"/>
          </a:xfrm>
          <a:prstGeom prst="rect">
            <a:avLst/>
          </a:prstGeom>
        </p:spPr>
        <p:txBody>
          <a:bodyPr/>
          <a:lstStyle>
            <a:lvl1pPr>
              <a:defRPr sz="3200"/>
            </a:lvl1pPr>
            <a:lvl2pPr>
              <a:defRPr sz="3200"/>
            </a:lvl2pPr>
            <a:lvl3pPr>
              <a:defRPr sz="3200"/>
            </a:lvl3pPr>
            <a:lvl4pPr>
              <a:defRPr sz="3200"/>
            </a:lvl4pPr>
            <a:lvl5pPr>
              <a:defRPr sz="3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81070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963209" y="4101075"/>
            <a:ext cx="10364550" cy="1362075"/>
          </a:xfrm>
          <a:prstGeom prst="rect">
            <a:avLst/>
          </a:prstGeom>
        </p:spPr>
        <p:txBody>
          <a:bodyPr anchor="t"/>
          <a:lstStyle>
            <a:lvl1pPr algn="l">
              <a:defRPr sz="5333" b="1" cap="all"/>
            </a:lvl1pPr>
          </a:lstStyle>
          <a:p>
            <a:r>
              <a:rPr lang="sv-SE" dirty="0"/>
              <a:t>Klicka här för att ändra format</a:t>
            </a:r>
          </a:p>
        </p:txBody>
      </p:sp>
      <p:sp>
        <p:nvSpPr>
          <p:cNvPr id="3" name="Platshållare för text 2"/>
          <p:cNvSpPr>
            <a:spLocks noGrp="1"/>
          </p:cNvSpPr>
          <p:nvPr>
            <p:ph type="body" idx="1"/>
          </p:nvPr>
        </p:nvSpPr>
        <p:spPr>
          <a:xfrm>
            <a:off x="963209" y="2468893"/>
            <a:ext cx="1036455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sv-SE" dirty="0"/>
              <a:t>Klicka här för att ändra format på bakgrundstexten</a:t>
            </a:r>
          </a:p>
        </p:txBody>
      </p:sp>
    </p:spTree>
    <p:extLst>
      <p:ext uri="{BB962C8B-B14F-4D97-AF65-F5344CB8AC3E}">
        <p14:creationId xmlns:p14="http://schemas.microsoft.com/office/powerpoint/2010/main" val="74625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innehållsdelar,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51890" y="609600"/>
            <a:ext cx="9218225"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sz="half" idx="1"/>
          </p:nvPr>
        </p:nvSpPr>
        <p:spPr>
          <a:xfrm>
            <a:off x="914519" y="1981200"/>
            <a:ext cx="5080662"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8407" y="1981200"/>
            <a:ext cx="5371708"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00591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447913" y="452669"/>
            <a:ext cx="9314248" cy="1143000"/>
          </a:xfrm>
          <a:prstGeom prst="rect">
            <a:avLst/>
          </a:prstGeom>
        </p:spPr>
        <p:txBody>
          <a:bodyPr/>
          <a:lstStyle>
            <a:lvl1pPr algn="r">
              <a:defRPr sz="4800"/>
            </a:lvl1pPr>
          </a:lstStyle>
          <a:p>
            <a:r>
              <a:rPr lang="sv-SE" dirty="0"/>
              <a:t>Klicka här för att ändra format</a:t>
            </a:r>
          </a:p>
        </p:txBody>
      </p:sp>
      <p:sp>
        <p:nvSpPr>
          <p:cNvPr id="3" name="Platshållare för text 2"/>
          <p:cNvSpPr>
            <a:spLocks noGrp="1"/>
          </p:cNvSpPr>
          <p:nvPr>
            <p:ph type="body" idx="1" hasCustomPrompt="1"/>
          </p:nvPr>
        </p:nvSpPr>
        <p:spPr>
          <a:xfrm>
            <a:off x="609679" y="2276872"/>
            <a:ext cx="5487115" cy="639763"/>
          </a:xfrm>
          <a:prstGeom prst="rect">
            <a:avLst/>
          </a:prstGeom>
        </p:spPr>
        <p:txBody>
          <a:bodyPr anchor="b"/>
          <a:lstStyle>
            <a:lvl1pPr marL="0" indent="0">
              <a:buNone/>
              <a:defRPr sz="32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09679" y="3012645"/>
            <a:ext cx="5387619" cy="3264363"/>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94175" y="2276872"/>
            <a:ext cx="5567988"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94175" y="3012645"/>
            <a:ext cx="5567988" cy="3296675"/>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27142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a:t>Klicka här för att ändra format</a:t>
            </a:r>
            <a:endParaRPr lang="sv-SE" dirty="0"/>
          </a:p>
        </p:txBody>
      </p:sp>
    </p:spTree>
    <p:extLst>
      <p:ext uri="{BB962C8B-B14F-4D97-AF65-F5344CB8AC3E}">
        <p14:creationId xmlns:p14="http://schemas.microsoft.com/office/powerpoint/2010/main" val="19714817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utan sigi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9997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ehåll med bildtext,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447913" y="1316766"/>
            <a:ext cx="2205461" cy="1055687"/>
          </a:xfrm>
          <a:prstGeom prst="rect">
            <a:avLst/>
          </a:prstGeom>
        </p:spPr>
        <p:txBody>
          <a:bodyPr anchor="b"/>
          <a:lstStyle>
            <a:lvl1pPr algn="l">
              <a:defRPr sz="2667" b="1"/>
            </a:lvl1pPr>
          </a:lstStyle>
          <a:p>
            <a:r>
              <a:rPr lang="sv-SE" dirty="0"/>
              <a:t>Klicka här för att ändra format</a:t>
            </a:r>
          </a:p>
        </p:txBody>
      </p:sp>
      <p:sp>
        <p:nvSpPr>
          <p:cNvPr id="3" name="Platshållare för innehåll 2"/>
          <p:cNvSpPr>
            <a:spLocks noGrp="1"/>
          </p:cNvSpPr>
          <p:nvPr>
            <p:ph idx="1"/>
          </p:nvPr>
        </p:nvSpPr>
        <p:spPr>
          <a:xfrm>
            <a:off x="4767354" y="1124744"/>
            <a:ext cx="6816554" cy="4980152"/>
          </a:xfrm>
          <a:prstGeom prst="rect">
            <a:avLst/>
          </a:prstGeom>
        </p:spPr>
        <p:txBody>
          <a:bodyPr/>
          <a:lstStyle>
            <a:lvl1pPr>
              <a:defRPr sz="4000"/>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09682" y="2564905"/>
            <a:ext cx="4011606" cy="355239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3965720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utan sigill">
    <p:spTree>
      <p:nvGrpSpPr>
        <p:cNvPr id="1" name=""/>
        <p:cNvGrpSpPr/>
        <p:nvPr/>
      </p:nvGrpSpPr>
      <p:grpSpPr>
        <a:xfrm>
          <a:off x="0" y="0"/>
          <a:ext cx="0" cy="0"/>
          <a:chOff x="0" y="0"/>
          <a:chExt cx="0" cy="0"/>
        </a:xfrm>
      </p:grpSpPr>
      <p:sp>
        <p:nvSpPr>
          <p:cNvPr id="2" name="Rubrik 1"/>
          <p:cNvSpPr>
            <a:spLocks noGrp="1"/>
          </p:cNvSpPr>
          <p:nvPr>
            <p:ph type="title"/>
          </p:nvPr>
        </p:nvSpPr>
        <p:spPr>
          <a:xfrm>
            <a:off x="2390028" y="4800600"/>
            <a:ext cx="7316153" cy="566739"/>
          </a:xfrm>
          <a:prstGeom prst="rect">
            <a:avLst/>
          </a:prstGeom>
        </p:spPr>
        <p:txBody>
          <a:bodyPr anchor="b"/>
          <a:lstStyle>
            <a:lvl1pPr algn="l">
              <a:defRPr sz="2667" b="1"/>
            </a:lvl1pPr>
          </a:lstStyle>
          <a:p>
            <a:r>
              <a:rPr lang="sv-SE"/>
              <a:t>Klicka här för att ändra format</a:t>
            </a:r>
          </a:p>
        </p:txBody>
      </p:sp>
      <p:sp>
        <p:nvSpPr>
          <p:cNvPr id="3" name="Platshållare för bild 2"/>
          <p:cNvSpPr>
            <a:spLocks noGrp="1"/>
          </p:cNvSpPr>
          <p:nvPr>
            <p:ph type="pic" idx="1"/>
          </p:nvPr>
        </p:nvSpPr>
        <p:spPr>
          <a:xfrm>
            <a:off x="2390028" y="612775"/>
            <a:ext cx="7316153"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sv-SE" noProof="0" dirty="0"/>
              <a:t>Klicka på ikonen för att lägga till en bild</a:t>
            </a:r>
          </a:p>
        </p:txBody>
      </p:sp>
      <p:sp>
        <p:nvSpPr>
          <p:cNvPr id="4" name="Platshållare för text 3"/>
          <p:cNvSpPr>
            <a:spLocks noGrp="1"/>
          </p:cNvSpPr>
          <p:nvPr>
            <p:ph type="body" sz="half" idx="2"/>
          </p:nvPr>
        </p:nvSpPr>
        <p:spPr>
          <a:xfrm>
            <a:off x="2390028" y="5367338"/>
            <a:ext cx="7316153"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400071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4" name="Picture 3"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idx="1"/>
          </p:nvPr>
        </p:nvSpPr>
        <p:spPr>
          <a:xfrm>
            <a:off x="914519" y="1981200"/>
            <a:ext cx="10751619" cy="4114800"/>
          </a:xfrm>
          <a:prstGeom prst="rect">
            <a:avLst/>
          </a:prstGeom>
        </p:spPr>
        <p:txBody>
          <a:bodyPr/>
          <a:lstStyle>
            <a:lvl1pPr>
              <a:defRPr sz="3200"/>
            </a:lvl1pPr>
            <a:lvl2pPr>
              <a:defRPr sz="3200"/>
            </a:lvl2pPr>
            <a:lvl3pPr>
              <a:defRPr sz="3200"/>
            </a:lvl3pPr>
            <a:lvl4pPr>
              <a:defRPr sz="3200"/>
            </a:lvl4pPr>
            <a:lvl5pPr>
              <a:defRPr sz="3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98719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bild - Grå, utan sigill">
    <p:spTree>
      <p:nvGrpSpPr>
        <p:cNvPr id="1" name=""/>
        <p:cNvGrpSpPr/>
        <p:nvPr/>
      </p:nvGrpSpPr>
      <p:grpSpPr>
        <a:xfrm>
          <a:off x="0" y="0"/>
          <a:ext cx="0" cy="0"/>
          <a:chOff x="0" y="0"/>
          <a:chExt cx="0" cy="0"/>
        </a:xfrm>
      </p:grpSpPr>
      <p:sp>
        <p:nvSpPr>
          <p:cNvPr id="6" name="Rectangle 5"/>
          <p:cNvSpPr/>
          <p:nvPr userDrawn="1"/>
        </p:nvSpPr>
        <p:spPr bwMode="auto">
          <a:xfrm>
            <a:off x="0" y="0"/>
            <a:ext cx="12193588" cy="6858000"/>
          </a:xfrm>
          <a:prstGeom prst="rect">
            <a:avLst/>
          </a:prstGeom>
          <a:solidFill>
            <a:srgbClr val="E1E1E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
        <p:nvSpPr>
          <p:cNvPr id="3" name="Rubrik 1"/>
          <p:cNvSpPr>
            <a:spLocks noGrp="1"/>
          </p:cNvSpPr>
          <p:nvPr>
            <p:ph type="ctrTitle"/>
          </p:nvPr>
        </p:nvSpPr>
        <p:spPr>
          <a:xfrm>
            <a:off x="914519" y="2130426"/>
            <a:ext cx="10364550" cy="1470025"/>
          </a:xfrm>
          <a:prstGeom prst="rect">
            <a:avLst/>
          </a:prstGeom>
        </p:spPr>
        <p:txBody>
          <a:bodyPr/>
          <a:lstStyle>
            <a:lvl1pPr>
              <a:defRPr sz="5333"/>
            </a:lvl1pPr>
          </a:lstStyle>
          <a:p>
            <a:r>
              <a:rPr lang="sv-SE" dirty="0"/>
              <a:t>Klicka här för att ändra format</a:t>
            </a:r>
          </a:p>
        </p:txBody>
      </p:sp>
      <p:sp>
        <p:nvSpPr>
          <p:cNvPr id="4" name="Underrubrik 2"/>
          <p:cNvSpPr>
            <a:spLocks noGrp="1"/>
          </p:cNvSpPr>
          <p:nvPr>
            <p:ph type="subTitle" idx="1"/>
          </p:nvPr>
        </p:nvSpPr>
        <p:spPr>
          <a:xfrm>
            <a:off x="1829038" y="3886200"/>
            <a:ext cx="8535512" cy="1752600"/>
          </a:xfrm>
          <a:prstGeom prst="rect">
            <a:avLst/>
          </a:prstGeom>
        </p:spPr>
        <p:txBody>
          <a:bodyPr/>
          <a:lstStyle>
            <a:lvl1pPr marL="0" indent="0" algn="ctr">
              <a:buNone/>
              <a:defRPr sz="3200"/>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sv-SE" dirty="0"/>
              <a:t>Klicka här för att ändra format på underrubrik i bakgrunden</a:t>
            </a:r>
          </a:p>
        </p:txBody>
      </p:sp>
      <p:sp>
        <p:nvSpPr>
          <p:cNvPr id="8" name="Rectangle 7"/>
          <p:cNvSpPr/>
          <p:nvPr userDrawn="1"/>
        </p:nvSpPr>
        <p:spPr bwMode="auto">
          <a:xfrm>
            <a:off x="0" y="6693363"/>
            <a:ext cx="12193588" cy="164637"/>
          </a:xfrm>
          <a:prstGeom prst="rect">
            <a:avLst/>
          </a:prstGeom>
          <a:solidFill>
            <a:srgbClr val="99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pic>
        <p:nvPicPr>
          <p:cNvPr id="9" name="Picture 8" descr="vit_logo_rod_etikett_42m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496" y="0"/>
            <a:ext cx="962291" cy="1508787"/>
          </a:xfrm>
          <a:prstGeom prst="rect">
            <a:avLst/>
          </a:prstGeom>
        </p:spPr>
      </p:pic>
      <p:sp>
        <p:nvSpPr>
          <p:cNvPr id="11" name="Rectangle 10"/>
          <p:cNvSpPr/>
          <p:nvPr userDrawn="1"/>
        </p:nvSpPr>
        <p:spPr bwMode="auto">
          <a:xfrm>
            <a:off x="10705906" y="452669"/>
            <a:ext cx="1219359" cy="1219200"/>
          </a:xfrm>
          <a:prstGeom prst="rect">
            <a:avLst/>
          </a:prstGeom>
          <a:solidFill>
            <a:srgbClr val="E1E1E1"/>
          </a:solidFill>
          <a:ln w="9525" cap="flat" cmpd="sng" algn="ctr">
            <a:noFill/>
            <a:prstDash val="solid"/>
            <a:round/>
            <a:headEnd type="none" w="med" len="med"/>
            <a:tailEnd type="none" w="med" len="med"/>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noAutofit/>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Tree>
    <p:extLst>
      <p:ext uri="{BB962C8B-B14F-4D97-AF65-F5344CB8AC3E}">
        <p14:creationId xmlns:p14="http://schemas.microsoft.com/office/powerpoint/2010/main" val="3761968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963209" y="4101075"/>
            <a:ext cx="10364550" cy="1362075"/>
          </a:xfrm>
          <a:prstGeom prst="rect">
            <a:avLst/>
          </a:prstGeom>
        </p:spPr>
        <p:txBody>
          <a:bodyPr anchor="t"/>
          <a:lstStyle>
            <a:lvl1pPr algn="l">
              <a:defRPr sz="5333" b="1" cap="all"/>
            </a:lvl1pPr>
          </a:lstStyle>
          <a:p>
            <a:r>
              <a:rPr lang="sv-SE" dirty="0"/>
              <a:t>Klicka här för att ändra format</a:t>
            </a:r>
          </a:p>
        </p:txBody>
      </p:sp>
      <p:sp>
        <p:nvSpPr>
          <p:cNvPr id="3" name="Platshållare för text 2"/>
          <p:cNvSpPr>
            <a:spLocks noGrp="1"/>
          </p:cNvSpPr>
          <p:nvPr>
            <p:ph type="body" idx="1"/>
          </p:nvPr>
        </p:nvSpPr>
        <p:spPr>
          <a:xfrm>
            <a:off x="963209" y="2468893"/>
            <a:ext cx="1036455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sv-SE" dirty="0"/>
              <a:t>Klicka här för att ändra format på bakgrundstexten</a:t>
            </a:r>
          </a:p>
        </p:txBody>
      </p:sp>
    </p:spTree>
    <p:extLst>
      <p:ext uri="{BB962C8B-B14F-4D97-AF65-F5344CB8AC3E}">
        <p14:creationId xmlns:p14="http://schemas.microsoft.com/office/powerpoint/2010/main" val="262531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51890" y="609600"/>
            <a:ext cx="9218225" cy="1143000"/>
          </a:xfrm>
          <a:prstGeom prst="rect">
            <a:avLst/>
          </a:prstGeom>
        </p:spPr>
        <p:txBody>
          <a:bodyPr/>
          <a:lstStyle>
            <a:lvl1pPr algn="r">
              <a:defRPr sz="4800"/>
            </a:lvl1pPr>
          </a:lstStyle>
          <a:p>
            <a:r>
              <a:rPr lang="sv-SE" dirty="0"/>
              <a:t>Klicka här för att ändra format</a:t>
            </a:r>
          </a:p>
        </p:txBody>
      </p:sp>
      <p:sp>
        <p:nvSpPr>
          <p:cNvPr id="3" name="Platshållare för innehåll 2"/>
          <p:cNvSpPr>
            <a:spLocks noGrp="1"/>
          </p:cNvSpPr>
          <p:nvPr>
            <p:ph sz="half" idx="1"/>
          </p:nvPr>
        </p:nvSpPr>
        <p:spPr>
          <a:xfrm>
            <a:off x="914519" y="1981200"/>
            <a:ext cx="5080662"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6198407" y="1981200"/>
            <a:ext cx="5371708" cy="4114800"/>
          </a:xfrm>
          <a:prstGeom prst="rect">
            <a:avLst/>
          </a:prstGeom>
        </p:spPr>
        <p:txBody>
          <a:bodyPr/>
          <a:lstStyle>
            <a:lvl1pPr>
              <a:defRPr sz="3200"/>
            </a:lvl1pPr>
            <a:lvl2pPr>
              <a:defRPr sz="3200"/>
            </a:lvl2pPr>
            <a:lvl3pPr>
              <a:defRPr sz="3200"/>
            </a:lvl3pPr>
            <a:lvl4pPr>
              <a:defRPr sz="3200"/>
            </a:lvl4pPr>
            <a:lvl5pPr>
              <a:defRPr sz="3200"/>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4965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pic>
        <p:nvPicPr>
          <p:cNvPr id="8" name="Picture 7"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447913" y="452669"/>
            <a:ext cx="9314248" cy="1143000"/>
          </a:xfrm>
          <a:prstGeom prst="rect">
            <a:avLst/>
          </a:prstGeom>
        </p:spPr>
        <p:txBody>
          <a:bodyPr/>
          <a:lstStyle>
            <a:lvl1pPr algn="r">
              <a:defRPr sz="4800"/>
            </a:lvl1pPr>
          </a:lstStyle>
          <a:p>
            <a:r>
              <a:rPr lang="sv-SE" dirty="0"/>
              <a:t>Klicka här för att ändra format</a:t>
            </a:r>
          </a:p>
        </p:txBody>
      </p:sp>
      <p:sp>
        <p:nvSpPr>
          <p:cNvPr id="3" name="Platshållare för text 2"/>
          <p:cNvSpPr>
            <a:spLocks noGrp="1"/>
          </p:cNvSpPr>
          <p:nvPr>
            <p:ph type="body" idx="1" hasCustomPrompt="1"/>
          </p:nvPr>
        </p:nvSpPr>
        <p:spPr>
          <a:xfrm>
            <a:off x="609679" y="2276872"/>
            <a:ext cx="5487115" cy="639763"/>
          </a:xfrm>
          <a:prstGeom prst="rect">
            <a:avLst/>
          </a:prstGeom>
        </p:spPr>
        <p:txBody>
          <a:bodyPr anchor="b"/>
          <a:lstStyle>
            <a:lvl1pPr marL="0" indent="0">
              <a:buNone/>
              <a:defRPr sz="3200" b="1" baseline="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09679" y="3012645"/>
            <a:ext cx="5387619" cy="3264363"/>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6194175" y="2276872"/>
            <a:ext cx="5567988"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6194175" y="3012645"/>
            <a:ext cx="5567988" cy="3296675"/>
          </a:xfrm>
          <a:prstGeom prst="rect">
            <a:avLst/>
          </a:prstGeom>
        </p:spPr>
        <p:txBody>
          <a:bodyPr/>
          <a:lstStyle>
            <a:lvl1pPr>
              <a:defRPr sz="2667"/>
            </a:lvl1pPr>
            <a:lvl2pPr>
              <a:defRPr sz="2667"/>
            </a:lvl2pPr>
            <a:lvl3pPr>
              <a:defRPr sz="2667"/>
            </a:lvl3pPr>
            <a:lvl4pPr>
              <a:defRPr sz="2667"/>
            </a:lvl4pPr>
            <a:lvl5pPr>
              <a:defRPr sz="2667"/>
            </a:lvl5pPr>
            <a:lvl6pPr>
              <a:defRPr sz="2133"/>
            </a:lvl6pPr>
            <a:lvl7pPr>
              <a:defRPr sz="2133"/>
            </a:lvl7pPr>
            <a:lvl8pPr>
              <a:defRPr sz="2133"/>
            </a:lvl8pPr>
            <a:lvl9pPr>
              <a:defRPr sz="213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944929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pic>
        <p:nvPicPr>
          <p:cNvPr id="3" name="Picture 2"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51890" y="609600"/>
            <a:ext cx="9314248" cy="1143000"/>
          </a:xfrm>
          <a:prstGeom prst="rect">
            <a:avLst/>
          </a:prstGeom>
        </p:spPr>
        <p:txBody>
          <a:bodyPr/>
          <a:lstStyle>
            <a:lvl1pPr algn="r">
              <a:defRPr sz="4800"/>
            </a:lvl1pPr>
          </a:lstStyle>
          <a:p>
            <a:r>
              <a:rPr lang="sv-SE"/>
              <a:t>Klicka här för att ändra format</a:t>
            </a:r>
            <a:endParaRPr lang="sv-SE" dirty="0"/>
          </a:p>
        </p:txBody>
      </p:sp>
    </p:spTree>
    <p:extLst>
      <p:ext uri="{BB962C8B-B14F-4D97-AF65-F5344CB8AC3E}">
        <p14:creationId xmlns:p14="http://schemas.microsoft.com/office/powerpoint/2010/main" val="1025080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2" name="Picture 1"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Tree>
    <p:extLst>
      <p:ext uri="{BB962C8B-B14F-4D97-AF65-F5344CB8AC3E}">
        <p14:creationId xmlns:p14="http://schemas.microsoft.com/office/powerpoint/2010/main" val="351962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447913" y="1316766"/>
            <a:ext cx="2205461" cy="1055687"/>
          </a:xfrm>
          <a:prstGeom prst="rect">
            <a:avLst/>
          </a:prstGeom>
        </p:spPr>
        <p:txBody>
          <a:bodyPr anchor="b"/>
          <a:lstStyle>
            <a:lvl1pPr algn="l">
              <a:defRPr sz="2667" b="1"/>
            </a:lvl1pPr>
          </a:lstStyle>
          <a:p>
            <a:r>
              <a:rPr lang="sv-SE" dirty="0"/>
              <a:t>Klicka här för att ändra format</a:t>
            </a:r>
          </a:p>
        </p:txBody>
      </p:sp>
      <p:sp>
        <p:nvSpPr>
          <p:cNvPr id="3" name="Platshållare för innehåll 2"/>
          <p:cNvSpPr>
            <a:spLocks noGrp="1"/>
          </p:cNvSpPr>
          <p:nvPr>
            <p:ph idx="1"/>
          </p:nvPr>
        </p:nvSpPr>
        <p:spPr>
          <a:xfrm>
            <a:off x="4767354" y="1124744"/>
            <a:ext cx="6816554" cy="4980152"/>
          </a:xfrm>
          <a:prstGeom prst="rect">
            <a:avLst/>
          </a:prstGeom>
        </p:spPr>
        <p:txBody>
          <a:bodyPr/>
          <a:lstStyle>
            <a:lvl1pPr>
              <a:defRPr sz="4000"/>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09682" y="2564905"/>
            <a:ext cx="4011606" cy="355239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dirty="0"/>
              <a:t>Klicka här för att ändra format på bakgrundstexten</a:t>
            </a:r>
          </a:p>
        </p:txBody>
      </p:sp>
    </p:spTree>
    <p:extLst>
      <p:ext uri="{BB962C8B-B14F-4D97-AF65-F5344CB8AC3E}">
        <p14:creationId xmlns:p14="http://schemas.microsoft.com/office/powerpoint/2010/main" val="144790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pic>
        <p:nvPicPr>
          <p:cNvPr id="5" name="Picture 4" descr="UU_sigill_NV.eps"/>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7996153" y="1700808"/>
            <a:ext cx="4197435" cy="5157192"/>
          </a:xfrm>
          <a:prstGeom prst="rect">
            <a:avLst/>
          </a:prstGeom>
        </p:spPr>
      </p:pic>
      <p:sp>
        <p:nvSpPr>
          <p:cNvPr id="2" name="Rubrik 1"/>
          <p:cNvSpPr>
            <a:spLocks noGrp="1"/>
          </p:cNvSpPr>
          <p:nvPr>
            <p:ph type="title"/>
          </p:nvPr>
        </p:nvSpPr>
        <p:spPr>
          <a:xfrm>
            <a:off x="2390028" y="4800600"/>
            <a:ext cx="7316153" cy="566739"/>
          </a:xfrm>
          <a:prstGeom prst="rect">
            <a:avLst/>
          </a:prstGeom>
        </p:spPr>
        <p:txBody>
          <a:bodyPr anchor="b"/>
          <a:lstStyle>
            <a:lvl1pPr algn="l">
              <a:defRPr sz="2667" b="1"/>
            </a:lvl1pPr>
          </a:lstStyle>
          <a:p>
            <a:r>
              <a:rPr lang="sv-SE"/>
              <a:t>Klicka här för att ändra format</a:t>
            </a:r>
          </a:p>
        </p:txBody>
      </p:sp>
      <p:sp>
        <p:nvSpPr>
          <p:cNvPr id="3" name="Platshållare för bild 2"/>
          <p:cNvSpPr>
            <a:spLocks noGrp="1"/>
          </p:cNvSpPr>
          <p:nvPr>
            <p:ph type="pic" idx="1"/>
          </p:nvPr>
        </p:nvSpPr>
        <p:spPr>
          <a:xfrm>
            <a:off x="2390028" y="612775"/>
            <a:ext cx="7316153"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sv-SE" noProof="0" dirty="0"/>
              <a:t>Klicka på ikonen för att lägga till en bild</a:t>
            </a:r>
          </a:p>
        </p:txBody>
      </p:sp>
      <p:sp>
        <p:nvSpPr>
          <p:cNvPr id="4" name="Platshållare för text 3"/>
          <p:cNvSpPr>
            <a:spLocks noGrp="1"/>
          </p:cNvSpPr>
          <p:nvPr>
            <p:ph type="body" sz="half" idx="2"/>
          </p:nvPr>
        </p:nvSpPr>
        <p:spPr>
          <a:xfrm>
            <a:off x="2390028" y="5367338"/>
            <a:ext cx="7316153"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sv-SE"/>
              <a:t>Klicka här för att ändra format på bakgrundstexten</a:t>
            </a:r>
          </a:p>
        </p:txBody>
      </p:sp>
    </p:spTree>
    <p:extLst>
      <p:ext uri="{BB962C8B-B14F-4D97-AF65-F5344CB8AC3E}">
        <p14:creationId xmlns:p14="http://schemas.microsoft.com/office/powerpoint/2010/main" val="282644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auto">
          <a:xfrm>
            <a:off x="0" y="6693363"/>
            <a:ext cx="12193588" cy="164637"/>
          </a:xfrm>
          <a:prstGeom prst="rect">
            <a:avLst/>
          </a:prstGeom>
          <a:solidFill>
            <a:schemeClr val="accent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sp>
        <p:nvSpPr>
          <p:cNvPr id="12" name="Rectangle 11"/>
          <p:cNvSpPr/>
          <p:nvPr userDrawn="1"/>
        </p:nvSpPr>
        <p:spPr bwMode="auto">
          <a:xfrm>
            <a:off x="0" y="6693363"/>
            <a:ext cx="2543937" cy="164637"/>
          </a:xfrm>
          <a:prstGeom prst="rect">
            <a:avLst/>
          </a:prstGeom>
          <a:solidFill>
            <a:srgbClr val="990000"/>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70" rtl="0" eaLnBrk="0" fontAlgn="base" latinLnBrk="0" hangingPunct="0">
              <a:lnSpc>
                <a:spcPct val="100000"/>
              </a:lnSpc>
              <a:spcBef>
                <a:spcPct val="0"/>
              </a:spcBef>
              <a:spcAft>
                <a:spcPct val="0"/>
              </a:spcAft>
              <a:buClrTx/>
              <a:buSzTx/>
              <a:buFontTx/>
              <a:buNone/>
              <a:tabLst/>
            </a:pPr>
            <a:endParaRPr kumimoji="0" lang="sv-SE" sz="3200" b="0" i="0" u="none" strike="noStrike" cap="none" normalizeH="0" baseline="0">
              <a:ln>
                <a:noFill/>
              </a:ln>
              <a:solidFill>
                <a:schemeClr val="tx1"/>
              </a:solidFill>
              <a:effectLst/>
              <a:latin typeface="Berling" pitchFamily="18" charset="0"/>
              <a:ea typeface="ＭＳ Ｐゴシック" charset="-128"/>
            </a:endParaRPr>
          </a:p>
        </p:txBody>
      </p:sp>
      <p:pic>
        <p:nvPicPr>
          <p:cNvPr id="2" name="Picture 1" descr="vit_logo_rod_etikett_42mm.jpg"/>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19496" y="0"/>
            <a:ext cx="1021109" cy="1604797"/>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Lst>
  <p:txStyles>
    <p:titleStyle>
      <a:lvl1pPr algn="ctr" rtl="0" eaLnBrk="1" fontAlgn="base" hangingPunct="1">
        <a:spcBef>
          <a:spcPct val="0"/>
        </a:spcBef>
        <a:spcAft>
          <a:spcPct val="0"/>
        </a:spcAft>
        <a:defRPr sz="5867">
          <a:solidFill>
            <a:schemeClr val="tx2"/>
          </a:solidFill>
          <a:latin typeface="+mj-lt"/>
          <a:ea typeface="+mj-ea"/>
          <a:cs typeface="+mj-cs"/>
        </a:defRPr>
      </a:lvl1pPr>
      <a:lvl2pPr algn="ctr" rtl="0" eaLnBrk="1" fontAlgn="base" hangingPunct="1">
        <a:spcBef>
          <a:spcPct val="0"/>
        </a:spcBef>
        <a:spcAft>
          <a:spcPct val="0"/>
        </a:spcAft>
        <a:defRPr sz="5867">
          <a:solidFill>
            <a:schemeClr val="tx2"/>
          </a:solidFill>
          <a:latin typeface="Arial" charset="0"/>
          <a:ea typeface="ＭＳ Ｐゴシック" charset="-128"/>
        </a:defRPr>
      </a:lvl2pPr>
      <a:lvl3pPr algn="ctr" rtl="0" eaLnBrk="1" fontAlgn="base" hangingPunct="1">
        <a:spcBef>
          <a:spcPct val="0"/>
        </a:spcBef>
        <a:spcAft>
          <a:spcPct val="0"/>
        </a:spcAft>
        <a:defRPr sz="5867">
          <a:solidFill>
            <a:schemeClr val="tx2"/>
          </a:solidFill>
          <a:latin typeface="Arial" charset="0"/>
          <a:ea typeface="ＭＳ Ｐゴシック" charset="-128"/>
        </a:defRPr>
      </a:lvl3pPr>
      <a:lvl4pPr algn="ctr" rtl="0" eaLnBrk="1" fontAlgn="base" hangingPunct="1">
        <a:spcBef>
          <a:spcPct val="0"/>
        </a:spcBef>
        <a:spcAft>
          <a:spcPct val="0"/>
        </a:spcAft>
        <a:defRPr sz="5867">
          <a:solidFill>
            <a:schemeClr val="tx2"/>
          </a:solidFill>
          <a:latin typeface="Arial" charset="0"/>
          <a:ea typeface="ＭＳ Ｐゴシック" charset="-128"/>
        </a:defRPr>
      </a:lvl4pPr>
      <a:lvl5pPr algn="ctr" rtl="0" eaLnBrk="1" fontAlgn="base" hangingPunct="1">
        <a:spcBef>
          <a:spcPct val="0"/>
        </a:spcBef>
        <a:spcAft>
          <a:spcPct val="0"/>
        </a:spcAft>
        <a:defRPr sz="5867">
          <a:solidFill>
            <a:schemeClr val="tx2"/>
          </a:solidFill>
          <a:latin typeface="Arial" charset="0"/>
          <a:ea typeface="ＭＳ Ｐゴシック" charset="-128"/>
        </a:defRPr>
      </a:lvl5pPr>
      <a:lvl6pPr marL="609585" algn="ctr" rtl="0" eaLnBrk="1" fontAlgn="base" hangingPunct="1">
        <a:spcBef>
          <a:spcPct val="0"/>
        </a:spcBef>
        <a:spcAft>
          <a:spcPct val="0"/>
        </a:spcAft>
        <a:defRPr sz="5867">
          <a:solidFill>
            <a:schemeClr val="tx2"/>
          </a:solidFill>
          <a:latin typeface="Arial" charset="0"/>
          <a:ea typeface="ＭＳ Ｐゴシック" charset="-128"/>
        </a:defRPr>
      </a:lvl6pPr>
      <a:lvl7pPr marL="1219170" algn="ctr" rtl="0" eaLnBrk="1" fontAlgn="base" hangingPunct="1">
        <a:spcBef>
          <a:spcPct val="0"/>
        </a:spcBef>
        <a:spcAft>
          <a:spcPct val="0"/>
        </a:spcAft>
        <a:defRPr sz="5867">
          <a:solidFill>
            <a:schemeClr val="tx2"/>
          </a:solidFill>
          <a:latin typeface="Arial" charset="0"/>
          <a:ea typeface="ＭＳ Ｐゴシック" charset="-128"/>
        </a:defRPr>
      </a:lvl7pPr>
      <a:lvl8pPr marL="1828754" algn="ctr" rtl="0" eaLnBrk="1" fontAlgn="base" hangingPunct="1">
        <a:spcBef>
          <a:spcPct val="0"/>
        </a:spcBef>
        <a:spcAft>
          <a:spcPct val="0"/>
        </a:spcAft>
        <a:defRPr sz="5867">
          <a:solidFill>
            <a:schemeClr val="tx2"/>
          </a:solidFill>
          <a:latin typeface="Arial" charset="0"/>
          <a:ea typeface="ＭＳ Ｐゴシック" charset="-128"/>
        </a:defRPr>
      </a:lvl8pPr>
      <a:lvl9pPr marL="2438339" algn="ctr" rtl="0" eaLnBrk="1" fontAlgn="base" hangingPunct="1">
        <a:spcBef>
          <a:spcPct val="0"/>
        </a:spcBef>
        <a:spcAft>
          <a:spcPct val="0"/>
        </a:spcAft>
        <a:defRPr sz="5867">
          <a:solidFill>
            <a:schemeClr val="tx2"/>
          </a:solidFill>
          <a:latin typeface="Arial" charset="0"/>
          <a:ea typeface="ＭＳ Ｐゴシック" charset="-128"/>
        </a:defRPr>
      </a:lvl9pPr>
    </p:titleStyle>
    <p:bodyStyle>
      <a:lvl1pPr marL="457189" indent="-457189" algn="l" rtl="0" eaLnBrk="1" fontAlgn="base" hangingPunct="1">
        <a:spcBef>
          <a:spcPct val="20000"/>
        </a:spcBef>
        <a:spcAft>
          <a:spcPct val="0"/>
        </a:spcAft>
        <a:buChar char="•"/>
        <a:defRPr sz="4267">
          <a:solidFill>
            <a:schemeClr val="tx1"/>
          </a:solidFill>
          <a:latin typeface="+mn-lt"/>
          <a:ea typeface="+mn-ea"/>
          <a:cs typeface="+mn-cs"/>
        </a:defRPr>
      </a:lvl1pPr>
      <a:lvl2pPr marL="990575" indent="-380990" algn="l" rtl="0" eaLnBrk="1" fontAlgn="base" hangingPunct="1">
        <a:spcBef>
          <a:spcPct val="20000"/>
        </a:spcBef>
        <a:spcAft>
          <a:spcPct val="0"/>
        </a:spcAft>
        <a:buChar char="–"/>
        <a:defRPr sz="3733">
          <a:solidFill>
            <a:schemeClr val="tx1"/>
          </a:solidFill>
          <a:latin typeface="+mn-lt"/>
          <a:ea typeface="+mn-ea"/>
        </a:defRPr>
      </a:lvl2pPr>
      <a:lvl3pPr marL="1523962" indent="-304792" algn="l" rtl="0" eaLnBrk="1" fontAlgn="base" hangingPunct="1">
        <a:spcBef>
          <a:spcPct val="20000"/>
        </a:spcBef>
        <a:spcAft>
          <a:spcPct val="0"/>
        </a:spcAft>
        <a:buChar char="•"/>
        <a:defRPr sz="3200">
          <a:solidFill>
            <a:schemeClr val="tx1"/>
          </a:solidFill>
          <a:latin typeface="+mn-lt"/>
          <a:ea typeface="+mn-ea"/>
        </a:defRPr>
      </a:lvl3pPr>
      <a:lvl4pPr marL="2133547" indent="-304792" algn="l" rtl="0" eaLnBrk="1" fontAlgn="base" hangingPunct="1">
        <a:spcBef>
          <a:spcPct val="20000"/>
        </a:spcBef>
        <a:spcAft>
          <a:spcPct val="0"/>
        </a:spcAft>
        <a:buChar char="–"/>
        <a:defRPr sz="2667">
          <a:solidFill>
            <a:schemeClr val="tx1"/>
          </a:solidFill>
          <a:latin typeface="+mn-lt"/>
          <a:ea typeface="+mn-ea"/>
        </a:defRPr>
      </a:lvl4pPr>
      <a:lvl5pPr marL="2743131" indent="-304792" algn="l" rtl="0" eaLnBrk="1" fontAlgn="base" hangingPunct="1">
        <a:spcBef>
          <a:spcPct val="20000"/>
        </a:spcBef>
        <a:spcAft>
          <a:spcPct val="0"/>
        </a:spcAft>
        <a:buChar char="»"/>
        <a:defRPr sz="2667">
          <a:solidFill>
            <a:schemeClr val="tx1"/>
          </a:solidFill>
          <a:latin typeface="+mn-lt"/>
          <a:ea typeface="+mn-ea"/>
        </a:defRPr>
      </a:lvl5pPr>
      <a:lvl6pPr marL="3352716" indent="-304792" algn="l" rtl="0" eaLnBrk="1" fontAlgn="base" hangingPunct="1">
        <a:spcBef>
          <a:spcPct val="20000"/>
        </a:spcBef>
        <a:spcAft>
          <a:spcPct val="0"/>
        </a:spcAft>
        <a:buChar char="»"/>
        <a:defRPr sz="2667">
          <a:solidFill>
            <a:schemeClr val="tx1"/>
          </a:solidFill>
          <a:latin typeface="+mn-lt"/>
          <a:ea typeface="+mn-ea"/>
        </a:defRPr>
      </a:lvl6pPr>
      <a:lvl7pPr marL="3962301" indent="-304792" algn="l" rtl="0" eaLnBrk="1" fontAlgn="base" hangingPunct="1">
        <a:spcBef>
          <a:spcPct val="20000"/>
        </a:spcBef>
        <a:spcAft>
          <a:spcPct val="0"/>
        </a:spcAft>
        <a:buChar char="»"/>
        <a:defRPr sz="2667">
          <a:solidFill>
            <a:schemeClr val="tx1"/>
          </a:solidFill>
          <a:latin typeface="+mn-lt"/>
          <a:ea typeface="+mn-ea"/>
        </a:defRPr>
      </a:lvl7pPr>
      <a:lvl8pPr marL="4571886" indent="-304792" algn="l" rtl="0" eaLnBrk="1" fontAlgn="base" hangingPunct="1">
        <a:spcBef>
          <a:spcPct val="20000"/>
        </a:spcBef>
        <a:spcAft>
          <a:spcPct val="0"/>
        </a:spcAft>
        <a:buChar char="»"/>
        <a:defRPr sz="2667">
          <a:solidFill>
            <a:schemeClr val="tx1"/>
          </a:solidFill>
          <a:latin typeface="+mn-lt"/>
          <a:ea typeface="+mn-ea"/>
        </a:defRPr>
      </a:lvl8pPr>
      <a:lvl9pPr marL="5181470" indent="-304792" algn="l" rtl="0" eaLnBrk="1" fontAlgn="base" hangingPunct="1">
        <a:spcBef>
          <a:spcPct val="20000"/>
        </a:spcBef>
        <a:spcAft>
          <a:spcPct val="0"/>
        </a:spcAft>
        <a:buChar char="»"/>
        <a:defRPr sz="2667">
          <a:solidFill>
            <a:schemeClr val="tx1"/>
          </a:solidFill>
          <a:latin typeface="+mn-lt"/>
          <a:ea typeface="+mn-ea"/>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DD119B-6BFA-4C3F-90CE-97DAFD604EC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795760" y="320040"/>
            <a:ext cx="10115603"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1572D0-F0FD-4D84-8F82-DC59140EB9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6640"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Rubrik 1"/>
          <p:cNvSpPr>
            <a:spLocks noGrp="1"/>
          </p:cNvSpPr>
          <p:nvPr>
            <p:ph type="ctrTitle"/>
          </p:nvPr>
        </p:nvSpPr>
        <p:spPr>
          <a:xfrm>
            <a:off x="5351040" y="1844824"/>
            <a:ext cx="5926377" cy="4047977"/>
          </a:xfrm>
        </p:spPr>
        <p:txBody>
          <a:bodyPr anchor="ctr">
            <a:normAutofit/>
          </a:bodyPr>
          <a:lstStyle/>
          <a:p>
            <a:r>
              <a:rPr lang="sv-SE" sz="4000" dirty="0">
                <a:solidFill>
                  <a:schemeClr val="bg1"/>
                </a:solidFill>
                <a:latin typeface="+mn-lt"/>
              </a:rPr>
              <a:t>IBIS</a:t>
            </a:r>
            <a:br>
              <a:rPr lang="sv-SE" sz="4000" dirty="0">
                <a:solidFill>
                  <a:schemeClr val="bg1"/>
                </a:solidFill>
                <a:latin typeface="+mn-lt"/>
              </a:rPr>
            </a:br>
            <a:br>
              <a:rPr lang="sv-SE" sz="2000">
                <a:solidFill>
                  <a:schemeClr val="bg1"/>
                </a:solidFill>
                <a:latin typeface="+mn-lt"/>
              </a:rPr>
            </a:br>
            <a:r>
              <a:rPr lang="sv-SE" sz="1800">
                <a:solidFill>
                  <a:schemeClr val="bg1"/>
                </a:solidFill>
                <a:latin typeface="+mn-lt"/>
              </a:rPr>
              <a:t>Föreläsning 2A</a:t>
            </a:r>
            <a:br>
              <a:rPr lang="sv-SE" sz="1200" dirty="0">
                <a:solidFill>
                  <a:schemeClr val="bg1"/>
                </a:solidFill>
                <a:effectLst/>
                <a:latin typeface="+mn-lt"/>
              </a:rPr>
            </a:br>
            <a:br>
              <a:rPr lang="sv-SE" sz="1800" dirty="0">
                <a:solidFill>
                  <a:schemeClr val="bg1"/>
                </a:solidFill>
              </a:rPr>
            </a:br>
            <a:r>
              <a:rPr lang="sv-SE" sz="1800" dirty="0">
                <a:solidFill>
                  <a:schemeClr val="bg1"/>
                </a:solidFill>
              </a:rPr>
              <a:t>Relationer</a:t>
            </a:r>
            <a:br>
              <a:rPr lang="sv-SE" sz="1800" dirty="0">
                <a:solidFill>
                  <a:schemeClr val="bg1"/>
                </a:solidFill>
                <a:effectLst/>
                <a:latin typeface="+mn-lt"/>
              </a:rPr>
            </a:br>
            <a:br>
              <a:rPr lang="sv-SE" sz="1800" dirty="0">
                <a:solidFill>
                  <a:schemeClr val="bg1"/>
                </a:solidFill>
                <a:latin typeface="+mn-lt"/>
              </a:rPr>
            </a:br>
            <a:br>
              <a:rPr lang="sv-SE" sz="1200" dirty="0">
                <a:solidFill>
                  <a:schemeClr val="bg1"/>
                </a:solidFill>
                <a:latin typeface="+mn-lt"/>
              </a:rPr>
            </a:br>
            <a:br>
              <a:rPr lang="sv-SE" sz="1200" dirty="0">
                <a:solidFill>
                  <a:schemeClr val="bg1"/>
                </a:solidFill>
                <a:latin typeface="+mn-lt"/>
              </a:rPr>
            </a:br>
            <a:br>
              <a:rPr lang="sv-SE" sz="1200" dirty="0">
                <a:solidFill>
                  <a:schemeClr val="bg1"/>
                </a:solidFill>
                <a:effectLst/>
                <a:latin typeface="+mn-lt"/>
              </a:rPr>
            </a:br>
            <a:br>
              <a:rPr lang="sv-SE" sz="1200" dirty="0">
                <a:solidFill>
                  <a:schemeClr val="bg1"/>
                </a:solidFill>
                <a:latin typeface="+mn-lt"/>
              </a:rPr>
            </a:br>
            <a:br>
              <a:rPr lang="sv-SE" sz="1200" dirty="0">
                <a:solidFill>
                  <a:schemeClr val="bg1"/>
                </a:solidFill>
                <a:latin typeface="+mn-lt"/>
              </a:rPr>
            </a:br>
            <a:r>
              <a:rPr lang="sv-SE" sz="1200" dirty="0">
                <a:solidFill>
                  <a:schemeClr val="bg1"/>
                </a:solidFill>
                <a:latin typeface="+mn-lt"/>
              </a:rPr>
              <a:t>Martin Karlberg, Institutionen för pedagogik, didaktik och utbildningsstudier</a:t>
            </a:r>
          </a:p>
        </p:txBody>
      </p:sp>
    </p:spTree>
    <p:extLst>
      <p:ext uri="{BB962C8B-B14F-4D97-AF65-F5344CB8AC3E}">
        <p14:creationId xmlns:p14="http://schemas.microsoft.com/office/powerpoint/2010/main" val="679900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och positiv involvering</a:t>
            </a:r>
          </a:p>
          <a:p>
            <a:pPr lvl="0"/>
            <a:r>
              <a:rPr lang="sv-SE" sz="2800" dirty="0"/>
              <a:t>Positiv involvering präglas av lärarens grundläggande sätt att kommunicera med eleverna. Det handlar i stor grad om att lyssna till elevers interaktion och kommunikation och fånga upp alla signaler på hur de egentligen har det. </a:t>
            </a:r>
          </a:p>
          <a:p>
            <a:pPr lvl="0"/>
            <a:r>
              <a:rPr lang="sv-SE" sz="2800" dirty="0"/>
              <a:t>Positiv involvering innebär att den vuxne förmedlar ett tydligt budskap genom att uppträda på ett vänligt sätt, vara närvarande utan att det är kopplat till negativt uppförande eller händelser, innan problem uppstår.</a:t>
            </a:r>
          </a:p>
        </p:txBody>
      </p:sp>
      <p:pic>
        <p:nvPicPr>
          <p:cNvPr id="5" name="Bildobjekt 4">
            <a:extLst>
              <a:ext uri="{FF2B5EF4-FFF2-40B4-BE49-F238E27FC236}">
                <a16:creationId xmlns:a16="http://schemas.microsoft.com/office/drawing/2014/main" id="{950712B9-B7D8-E645-85A9-7261AD353309}"/>
              </a:ext>
            </a:extLst>
          </p:cNvPr>
          <p:cNvPicPr/>
          <p:nvPr/>
        </p:nvPicPr>
        <p:blipFill>
          <a:blip r:embed="rId2"/>
          <a:stretch>
            <a:fillRect/>
          </a:stretch>
        </p:blipFill>
        <p:spPr>
          <a:xfrm>
            <a:off x="234128" y="2636912"/>
            <a:ext cx="2026920" cy="2682240"/>
          </a:xfrm>
          <a:prstGeom prst="rect">
            <a:avLst/>
          </a:prstGeom>
        </p:spPr>
      </p:pic>
    </p:spTree>
    <p:extLst>
      <p:ext uri="{BB962C8B-B14F-4D97-AF65-F5344CB8AC3E}">
        <p14:creationId xmlns:p14="http://schemas.microsoft.com/office/powerpoint/2010/main" val="1720743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och positiv återkoppling</a:t>
            </a:r>
          </a:p>
        </p:txBody>
      </p:sp>
      <p:pic>
        <p:nvPicPr>
          <p:cNvPr id="6" name="Bildobjekt 5">
            <a:extLst>
              <a:ext uri="{FF2B5EF4-FFF2-40B4-BE49-F238E27FC236}">
                <a16:creationId xmlns:a16="http://schemas.microsoft.com/office/drawing/2014/main" id="{A9DA803A-2FC1-3E40-839A-B5EBB6DDA0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2248" y="1365023"/>
            <a:ext cx="7206704" cy="5138871"/>
          </a:xfrm>
          <a:prstGeom prst="rect">
            <a:avLst/>
          </a:prstGeom>
        </p:spPr>
      </p:pic>
    </p:spTree>
    <p:extLst>
      <p:ext uri="{BB962C8B-B14F-4D97-AF65-F5344CB8AC3E}">
        <p14:creationId xmlns:p14="http://schemas.microsoft.com/office/powerpoint/2010/main" val="3473835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 7">
            <a:extLst>
              <a:ext uri="{FF2B5EF4-FFF2-40B4-BE49-F238E27FC236}">
                <a16:creationId xmlns:a16="http://schemas.microsoft.com/office/drawing/2014/main" id="{3735E064-C3CF-5948-B64E-0D2FE3125B83}"/>
              </a:ext>
            </a:extLst>
          </p:cNvPr>
          <p:cNvGrpSpPr/>
          <p:nvPr/>
        </p:nvGrpSpPr>
        <p:grpSpPr>
          <a:xfrm>
            <a:off x="2496394" y="634380"/>
            <a:ext cx="8610572" cy="6021288"/>
            <a:chOff x="611188" y="1177925"/>
            <a:chExt cx="8047037" cy="5680075"/>
          </a:xfrm>
        </p:grpSpPr>
        <p:sp>
          <p:nvSpPr>
            <p:cNvPr id="19461" name="Rektangel 3">
              <a:extLst>
                <a:ext uri="{FF2B5EF4-FFF2-40B4-BE49-F238E27FC236}">
                  <a16:creationId xmlns:a16="http://schemas.microsoft.com/office/drawing/2014/main" id="{529A1801-BF75-5543-BC04-B7A9FBE64EB7}"/>
                </a:ext>
              </a:extLst>
            </p:cNvPr>
            <p:cNvSpPr>
              <a:spLocks noChangeArrowheads="1"/>
            </p:cNvSpPr>
            <p:nvPr/>
          </p:nvSpPr>
          <p:spPr bwMode="auto">
            <a:xfrm>
              <a:off x="674688" y="4769230"/>
              <a:ext cx="7891462" cy="2088770"/>
            </a:xfrm>
            <a:prstGeom prst="rect">
              <a:avLst/>
            </a:prstGeom>
            <a:solidFill>
              <a:srgbClr val="FFC000"/>
            </a:solidFill>
            <a:ln w="25400">
              <a:solidFill>
                <a:srgbClr val="929DAC"/>
              </a:solidFill>
              <a:miter lim="800000"/>
              <a:headEnd/>
              <a:tailEnd/>
            </a:ln>
          </p:spPr>
          <p:txBody>
            <a:bodyPr anchor="ctr"/>
            <a:lstStyle>
              <a:lvl1pPr>
                <a:spcBef>
                  <a:spcPct val="35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sv-SE" altLang="sv-SE" sz="1800">
                <a:solidFill>
                  <a:srgbClr val="FFFFFF"/>
                </a:solidFill>
              </a:endParaRPr>
            </a:p>
          </p:txBody>
        </p:sp>
        <p:sp>
          <p:nvSpPr>
            <p:cNvPr id="19463" name="Rektangel 5">
              <a:extLst>
                <a:ext uri="{FF2B5EF4-FFF2-40B4-BE49-F238E27FC236}">
                  <a16:creationId xmlns:a16="http://schemas.microsoft.com/office/drawing/2014/main" id="{C10B9A78-08E9-CC44-BCD3-72FEB4CFADB4}"/>
                </a:ext>
              </a:extLst>
            </p:cNvPr>
            <p:cNvSpPr>
              <a:spLocks noChangeArrowheads="1"/>
            </p:cNvSpPr>
            <p:nvPr/>
          </p:nvSpPr>
          <p:spPr bwMode="auto">
            <a:xfrm>
              <a:off x="674688" y="3368897"/>
              <a:ext cx="7891462" cy="1330475"/>
            </a:xfrm>
            <a:prstGeom prst="rect">
              <a:avLst/>
            </a:prstGeom>
            <a:solidFill>
              <a:srgbClr val="FFC000"/>
            </a:solidFill>
            <a:ln w="25400">
              <a:solidFill>
                <a:srgbClr val="929DAC"/>
              </a:solidFill>
              <a:miter lim="800000"/>
              <a:headEnd/>
              <a:tailEnd/>
            </a:ln>
          </p:spPr>
          <p:txBody>
            <a:bodyPr anchor="ctr"/>
            <a:lstStyle>
              <a:lvl1pPr>
                <a:spcBef>
                  <a:spcPct val="35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sv-SE" altLang="sv-SE" sz="1800">
                <a:solidFill>
                  <a:srgbClr val="FFFFFF"/>
                </a:solidFill>
              </a:endParaRPr>
            </a:p>
          </p:txBody>
        </p:sp>
        <p:sp>
          <p:nvSpPr>
            <p:cNvPr id="7" name="textruta 6">
              <a:extLst>
                <a:ext uri="{FF2B5EF4-FFF2-40B4-BE49-F238E27FC236}">
                  <a16:creationId xmlns:a16="http://schemas.microsoft.com/office/drawing/2014/main" id="{7BE07DE2-64E1-AC4A-96E1-8C7A6CD9146C}"/>
                </a:ext>
              </a:extLst>
            </p:cNvPr>
            <p:cNvSpPr txBox="1"/>
            <p:nvPr/>
          </p:nvSpPr>
          <p:spPr bwMode="auto">
            <a:xfrm>
              <a:off x="1854200" y="3636988"/>
              <a:ext cx="3451225" cy="1422644"/>
            </a:xfrm>
            <a:prstGeom prst="rect">
              <a:avLst/>
            </a:prstGeom>
            <a:noFill/>
          </p:spPr>
          <p:txBody>
            <a:bodyPr>
              <a:spAutoFit/>
            </a:bodyPr>
            <a:lstStyle/>
            <a:p>
              <a:pPr marL="257175" indent="-257175">
                <a:buFont typeface="Arial" charset="0"/>
                <a:buChar char="•"/>
                <a:defRPr/>
              </a:pPr>
              <a:r>
                <a:rPr lang="sv-SE" sz="2200" b="1" dirty="0">
                  <a:ea typeface="ＭＳ Ｐゴシック" charset="-128"/>
                </a:rPr>
                <a:t>Fakta och kunskaper</a:t>
              </a:r>
            </a:p>
            <a:p>
              <a:pPr marL="257175" indent="-257175">
                <a:buFont typeface="Arial" charset="0"/>
                <a:buChar char="•"/>
                <a:defRPr/>
              </a:pPr>
              <a:r>
                <a:rPr lang="sv-SE" sz="2200" b="1" dirty="0">
                  <a:ea typeface="ＭＳ Ｐゴシック" charset="-128"/>
                </a:rPr>
                <a:t>Värden och fostran </a:t>
              </a:r>
            </a:p>
            <a:p>
              <a:pPr eaLnBrk="1" hangingPunct="1">
                <a:defRPr/>
              </a:pPr>
              <a:endParaRPr lang="sv-SE" dirty="0">
                <a:latin typeface="Tahoma" charset="0"/>
                <a:ea typeface="ＭＳ Ｐゴシック" charset="-128"/>
              </a:endParaRPr>
            </a:p>
            <a:p>
              <a:pPr eaLnBrk="1" hangingPunct="1">
                <a:defRPr/>
              </a:pPr>
              <a:endParaRPr lang="sv-SE" dirty="0">
                <a:latin typeface="Tahoma" charset="0"/>
                <a:ea typeface="ＭＳ Ｐゴシック" charset="-128"/>
              </a:endParaRPr>
            </a:p>
          </p:txBody>
        </p:sp>
        <p:sp>
          <p:nvSpPr>
            <p:cNvPr id="19465" name="Rektangel 7">
              <a:extLst>
                <a:ext uri="{FF2B5EF4-FFF2-40B4-BE49-F238E27FC236}">
                  <a16:creationId xmlns:a16="http://schemas.microsoft.com/office/drawing/2014/main" id="{880D5426-605F-BD41-B6DD-9C63242115E0}"/>
                </a:ext>
              </a:extLst>
            </p:cNvPr>
            <p:cNvSpPr>
              <a:spLocks noChangeArrowheads="1"/>
            </p:cNvSpPr>
            <p:nvPr/>
          </p:nvSpPr>
          <p:spPr bwMode="auto">
            <a:xfrm>
              <a:off x="674688" y="1970152"/>
              <a:ext cx="7891462" cy="1328887"/>
            </a:xfrm>
            <a:prstGeom prst="rect">
              <a:avLst/>
            </a:prstGeom>
            <a:solidFill>
              <a:srgbClr val="FFC000"/>
            </a:solidFill>
            <a:ln w="25400">
              <a:solidFill>
                <a:srgbClr val="929DAC"/>
              </a:solidFill>
              <a:miter lim="800000"/>
              <a:headEnd/>
              <a:tailEnd/>
            </a:ln>
          </p:spPr>
          <p:txBody>
            <a:bodyPr anchor="ctr"/>
            <a:lstStyle>
              <a:lvl1pPr>
                <a:spcBef>
                  <a:spcPct val="35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sv-SE" altLang="sv-SE" sz="1800">
                <a:solidFill>
                  <a:srgbClr val="FFFFFF"/>
                </a:solidFill>
              </a:endParaRPr>
            </a:p>
          </p:txBody>
        </p:sp>
        <p:sp>
          <p:nvSpPr>
            <p:cNvPr id="9" name="textruta 8">
              <a:extLst>
                <a:ext uri="{FF2B5EF4-FFF2-40B4-BE49-F238E27FC236}">
                  <a16:creationId xmlns:a16="http://schemas.microsoft.com/office/drawing/2014/main" id="{E1988628-0957-0C45-9C11-1B79C5589137}"/>
                </a:ext>
              </a:extLst>
            </p:cNvPr>
            <p:cNvSpPr txBox="1"/>
            <p:nvPr/>
          </p:nvSpPr>
          <p:spPr bwMode="auto">
            <a:xfrm>
              <a:off x="1849438" y="1970113"/>
              <a:ext cx="4702175" cy="2061383"/>
            </a:xfrm>
            <a:prstGeom prst="rect">
              <a:avLst/>
            </a:prstGeom>
            <a:noFill/>
          </p:spPr>
          <p:txBody>
            <a:bodyPr>
              <a:spAutoFit/>
            </a:bodyPr>
            <a:lstStyle/>
            <a:p>
              <a:pPr marL="257175" indent="-257175">
                <a:buFont typeface="Arial" charset="0"/>
                <a:buChar char="•"/>
                <a:defRPr/>
              </a:pPr>
              <a:r>
                <a:rPr lang="sv-SE" sz="2200" b="1" dirty="0">
                  <a:ea typeface="ＭＳ Ｐゴシック" charset="-128"/>
                </a:rPr>
                <a:t>Kritiskt tänkande</a:t>
              </a:r>
            </a:p>
            <a:p>
              <a:pPr marL="257175" indent="-257175">
                <a:buFont typeface="Arial" charset="0"/>
                <a:buChar char="•"/>
                <a:defRPr/>
              </a:pPr>
              <a:r>
                <a:rPr lang="sv-SE" sz="2200" b="1" dirty="0">
                  <a:ea typeface="ＭＳ Ｐゴシック" charset="-128"/>
                </a:rPr>
                <a:t>Kreativitet</a:t>
              </a:r>
            </a:p>
            <a:p>
              <a:pPr marL="257175" indent="-257175">
                <a:buFont typeface="Arial" charset="0"/>
                <a:buChar char="•"/>
                <a:defRPr/>
              </a:pPr>
              <a:r>
                <a:rPr lang="sv-SE" sz="2200" b="1" dirty="0">
                  <a:ea typeface="ＭＳ Ｐゴシック" charset="-128"/>
                </a:rPr>
                <a:t>Problemlösning</a:t>
              </a:r>
            </a:p>
            <a:p>
              <a:pPr marL="257175" indent="-257175">
                <a:buFont typeface="Arial" charset="0"/>
                <a:buChar char="•"/>
                <a:defRPr/>
              </a:pPr>
              <a:r>
                <a:rPr lang="sv-SE" sz="2200" b="1" dirty="0">
                  <a:ea typeface="ＭＳ Ｐゴシック" charset="-128"/>
                </a:rPr>
                <a:t>Självständighet och ansvar</a:t>
              </a:r>
            </a:p>
            <a:p>
              <a:pPr eaLnBrk="1" hangingPunct="1">
                <a:defRPr/>
              </a:pPr>
              <a:endParaRPr lang="sv-SE" dirty="0">
                <a:latin typeface="Tahoma" charset="0"/>
                <a:ea typeface="ＭＳ Ｐゴシック" charset="-128"/>
              </a:endParaRPr>
            </a:p>
            <a:p>
              <a:pPr eaLnBrk="1" hangingPunct="1">
                <a:defRPr/>
              </a:pPr>
              <a:endParaRPr lang="sv-SE" dirty="0">
                <a:latin typeface="Tahoma" charset="0"/>
                <a:ea typeface="ＭＳ Ｐゴシック" charset="-128"/>
              </a:endParaRPr>
            </a:p>
          </p:txBody>
        </p:sp>
        <p:sp>
          <p:nvSpPr>
            <p:cNvPr id="10" name="Parallelltrapets 9">
              <a:extLst>
                <a:ext uri="{FF2B5EF4-FFF2-40B4-BE49-F238E27FC236}">
                  <a16:creationId xmlns:a16="http://schemas.microsoft.com/office/drawing/2014/main" id="{5223C006-E87D-FE40-85EE-B59C987B17BE}"/>
                </a:ext>
              </a:extLst>
            </p:cNvPr>
            <p:cNvSpPr/>
            <p:nvPr/>
          </p:nvSpPr>
          <p:spPr bwMode="auto">
            <a:xfrm>
              <a:off x="611188" y="1628800"/>
              <a:ext cx="8047037" cy="341313"/>
            </a:xfrm>
            <a:prstGeom prst="trapezoi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2" name="Rektangel 11">
              <a:extLst>
                <a:ext uri="{FF2B5EF4-FFF2-40B4-BE49-F238E27FC236}">
                  <a16:creationId xmlns:a16="http://schemas.microsoft.com/office/drawing/2014/main" id="{9F080F09-0C03-D94C-BD92-EA05DC8B1060}"/>
                </a:ext>
              </a:extLst>
            </p:cNvPr>
            <p:cNvSpPr/>
            <p:nvPr/>
          </p:nvSpPr>
          <p:spPr bwMode="auto">
            <a:xfrm>
              <a:off x="7431088" y="2162200"/>
              <a:ext cx="639762"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3" name="Rektangel 12">
              <a:extLst>
                <a:ext uri="{FF2B5EF4-FFF2-40B4-BE49-F238E27FC236}">
                  <a16:creationId xmlns:a16="http://schemas.microsoft.com/office/drawing/2014/main" id="{48DFBA0E-88DE-DC4D-80E1-04486B35AEDF}"/>
                </a:ext>
              </a:extLst>
            </p:cNvPr>
            <p:cNvSpPr/>
            <p:nvPr/>
          </p:nvSpPr>
          <p:spPr bwMode="auto">
            <a:xfrm>
              <a:off x="6570663" y="2162200"/>
              <a:ext cx="639762"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4" name="Rektangel 13">
              <a:extLst>
                <a:ext uri="{FF2B5EF4-FFF2-40B4-BE49-F238E27FC236}">
                  <a16:creationId xmlns:a16="http://schemas.microsoft.com/office/drawing/2014/main" id="{29E51ECA-CBF6-894B-8B8B-56E79337048F}"/>
                </a:ext>
              </a:extLst>
            </p:cNvPr>
            <p:cNvSpPr/>
            <p:nvPr/>
          </p:nvSpPr>
          <p:spPr bwMode="auto">
            <a:xfrm>
              <a:off x="5702300" y="21622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15" name="Rektangel 14">
              <a:extLst>
                <a:ext uri="{FF2B5EF4-FFF2-40B4-BE49-F238E27FC236}">
                  <a16:creationId xmlns:a16="http://schemas.microsoft.com/office/drawing/2014/main" id="{C0C32AD3-7CE3-B54F-8672-08918815E11A}"/>
                </a:ext>
              </a:extLst>
            </p:cNvPr>
            <p:cNvSpPr/>
            <p:nvPr/>
          </p:nvSpPr>
          <p:spPr bwMode="auto">
            <a:xfrm>
              <a:off x="1052513" y="2162200"/>
              <a:ext cx="641350"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6" name="Rektangel 15">
              <a:extLst>
                <a:ext uri="{FF2B5EF4-FFF2-40B4-BE49-F238E27FC236}">
                  <a16:creationId xmlns:a16="http://schemas.microsoft.com/office/drawing/2014/main" id="{0FD83604-3EEE-4343-A9EE-B24A68AAA69B}"/>
                </a:ext>
              </a:extLst>
            </p:cNvPr>
            <p:cNvSpPr/>
            <p:nvPr/>
          </p:nvSpPr>
          <p:spPr bwMode="auto">
            <a:xfrm>
              <a:off x="1052513" y="3549675"/>
              <a:ext cx="641350" cy="798513"/>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7" name="Rektangel 16">
              <a:extLst>
                <a:ext uri="{FF2B5EF4-FFF2-40B4-BE49-F238E27FC236}">
                  <a16:creationId xmlns:a16="http://schemas.microsoft.com/office/drawing/2014/main" id="{1F23336C-265C-5448-B61D-BD129ABB282F}"/>
                </a:ext>
              </a:extLst>
            </p:cNvPr>
            <p:cNvSpPr/>
            <p:nvPr/>
          </p:nvSpPr>
          <p:spPr bwMode="auto">
            <a:xfrm>
              <a:off x="1052513" y="5221188"/>
              <a:ext cx="641350"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v-SE"/>
            </a:p>
          </p:txBody>
        </p:sp>
        <p:sp>
          <p:nvSpPr>
            <p:cNvPr id="18" name="Rektangel 17">
              <a:extLst>
                <a:ext uri="{FF2B5EF4-FFF2-40B4-BE49-F238E27FC236}">
                  <a16:creationId xmlns:a16="http://schemas.microsoft.com/office/drawing/2014/main" id="{2368B37F-C165-C746-9E8E-18B8D3C39FCA}"/>
                </a:ext>
              </a:extLst>
            </p:cNvPr>
            <p:cNvSpPr/>
            <p:nvPr/>
          </p:nvSpPr>
          <p:spPr bwMode="auto">
            <a:xfrm>
              <a:off x="5702300" y="35719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19" name="Rektangel 18">
              <a:extLst>
                <a:ext uri="{FF2B5EF4-FFF2-40B4-BE49-F238E27FC236}">
                  <a16:creationId xmlns:a16="http://schemas.microsoft.com/office/drawing/2014/main" id="{FD2594E5-ED62-9B49-93DC-09A77D4830AD}"/>
                </a:ext>
              </a:extLst>
            </p:cNvPr>
            <p:cNvSpPr/>
            <p:nvPr/>
          </p:nvSpPr>
          <p:spPr bwMode="auto">
            <a:xfrm>
              <a:off x="6584950" y="3571900"/>
              <a:ext cx="641350"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20" name="Rektangel 19">
              <a:extLst>
                <a:ext uri="{FF2B5EF4-FFF2-40B4-BE49-F238E27FC236}">
                  <a16:creationId xmlns:a16="http://schemas.microsoft.com/office/drawing/2014/main" id="{17F40E07-D433-8944-90C9-7172BDFA5340}"/>
                </a:ext>
              </a:extLst>
            </p:cNvPr>
            <p:cNvSpPr/>
            <p:nvPr/>
          </p:nvSpPr>
          <p:spPr bwMode="auto">
            <a:xfrm>
              <a:off x="7439025" y="35719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21" name="Rektangel 20">
              <a:extLst>
                <a:ext uri="{FF2B5EF4-FFF2-40B4-BE49-F238E27FC236}">
                  <a16:creationId xmlns:a16="http://schemas.microsoft.com/office/drawing/2014/main" id="{EAA0289F-0ECD-9A45-A5DA-D1B9D5471510}"/>
                </a:ext>
              </a:extLst>
            </p:cNvPr>
            <p:cNvSpPr/>
            <p:nvPr/>
          </p:nvSpPr>
          <p:spPr bwMode="auto">
            <a:xfrm>
              <a:off x="7439025" y="5229200"/>
              <a:ext cx="639763" cy="800100"/>
            </a:xfrm>
            <a:prstGeom prst="rect">
              <a:avLst/>
            </a:prstGeom>
            <a:solidFill>
              <a:schemeClr val="tx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sv-SE"/>
                <a:t> </a:t>
              </a:r>
            </a:p>
          </p:txBody>
        </p:sp>
        <p:sp>
          <p:nvSpPr>
            <p:cNvPr id="3" name="Rektangel 2">
              <a:extLst>
                <a:ext uri="{FF2B5EF4-FFF2-40B4-BE49-F238E27FC236}">
                  <a16:creationId xmlns:a16="http://schemas.microsoft.com/office/drawing/2014/main" id="{5AE6D78C-98F2-4E4A-B95D-99B5DDE206E1}"/>
                </a:ext>
              </a:extLst>
            </p:cNvPr>
            <p:cNvSpPr/>
            <p:nvPr/>
          </p:nvSpPr>
          <p:spPr bwMode="auto">
            <a:xfrm>
              <a:off x="2124075" y="1179513"/>
              <a:ext cx="369888" cy="414337"/>
            </a:xfrm>
            <a:prstGeom prst="rect">
              <a:avLst/>
            </a:prstGeom>
            <a:solidFill>
              <a:schemeClr val="tx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sv-SE" sz="2400">
                <a:latin typeface="Arial" charset="0"/>
                <a:ea typeface="ＭＳ Ｐゴシック" charset="-128"/>
              </a:endParaRPr>
            </a:p>
          </p:txBody>
        </p:sp>
        <p:sp>
          <p:nvSpPr>
            <p:cNvPr id="26" name="Rektangel 25">
              <a:extLst>
                <a:ext uri="{FF2B5EF4-FFF2-40B4-BE49-F238E27FC236}">
                  <a16:creationId xmlns:a16="http://schemas.microsoft.com/office/drawing/2014/main" id="{0FCEF885-44D5-7C44-B34F-3AAAC704C9BB}"/>
                </a:ext>
              </a:extLst>
            </p:cNvPr>
            <p:cNvSpPr/>
            <p:nvPr/>
          </p:nvSpPr>
          <p:spPr bwMode="auto">
            <a:xfrm>
              <a:off x="4364038" y="1177925"/>
              <a:ext cx="369887" cy="414338"/>
            </a:xfrm>
            <a:prstGeom prst="rect">
              <a:avLst/>
            </a:prstGeom>
            <a:solidFill>
              <a:schemeClr val="tx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sv-SE" sz="2400">
                <a:latin typeface="Arial" charset="0"/>
                <a:ea typeface="ＭＳ Ｐゴシック" charset="-128"/>
              </a:endParaRPr>
            </a:p>
          </p:txBody>
        </p:sp>
        <p:sp>
          <p:nvSpPr>
            <p:cNvPr id="27" name="Rektangel 26">
              <a:extLst>
                <a:ext uri="{FF2B5EF4-FFF2-40B4-BE49-F238E27FC236}">
                  <a16:creationId xmlns:a16="http://schemas.microsoft.com/office/drawing/2014/main" id="{4158536F-9668-5C4F-955A-FE9E3D337DD4}"/>
                </a:ext>
              </a:extLst>
            </p:cNvPr>
            <p:cNvSpPr/>
            <p:nvPr/>
          </p:nvSpPr>
          <p:spPr bwMode="auto">
            <a:xfrm>
              <a:off x="6604000" y="1179513"/>
              <a:ext cx="369888" cy="414337"/>
            </a:xfrm>
            <a:prstGeom prst="rect">
              <a:avLst/>
            </a:prstGeom>
            <a:solidFill>
              <a:schemeClr val="tx1"/>
            </a:solidFill>
            <a:ln w="9525" cap="flat" cmpd="sng" algn="ctr">
              <a:solidFill>
                <a:schemeClr val="bg1">
                  <a:lumMod val="75000"/>
                </a:schemeClr>
              </a:solidFill>
              <a:prstDash val="solid"/>
              <a:round/>
              <a:headEnd type="none" w="med" len="med"/>
              <a:tailEnd type="none" w="med" len="med"/>
            </a:ln>
            <a:effectLst/>
          </p:spPr>
          <p:txBody>
            <a:bodyPr/>
            <a:lstStyle/>
            <a:p>
              <a:pPr>
                <a:defRPr/>
              </a:pPr>
              <a:endParaRPr lang="sv-SE" sz="2400">
                <a:latin typeface="Arial" charset="0"/>
                <a:ea typeface="ＭＳ Ｐゴシック" charset="-128"/>
              </a:endParaRPr>
            </a:p>
          </p:txBody>
        </p:sp>
      </p:grpSp>
      <p:sp>
        <p:nvSpPr>
          <p:cNvPr id="5" name="textruta 4">
            <a:extLst>
              <a:ext uri="{FF2B5EF4-FFF2-40B4-BE49-F238E27FC236}">
                <a16:creationId xmlns:a16="http://schemas.microsoft.com/office/drawing/2014/main" id="{B619C223-200D-BE4B-9C0A-8FE623DF229A}"/>
              </a:ext>
            </a:extLst>
          </p:cNvPr>
          <p:cNvSpPr txBox="1"/>
          <p:nvPr/>
        </p:nvSpPr>
        <p:spPr bwMode="auto">
          <a:xfrm>
            <a:off x="3816325" y="4590145"/>
            <a:ext cx="5952877" cy="2154436"/>
          </a:xfrm>
          <a:prstGeom prst="rect">
            <a:avLst/>
          </a:prstGeom>
          <a:noFill/>
        </p:spPr>
        <p:txBody>
          <a:bodyPr wrap="square">
            <a:spAutoFit/>
          </a:bodyPr>
          <a:lstStyle/>
          <a:p>
            <a:pPr marL="257175" indent="-257175">
              <a:buFont typeface="Arial" charset="0"/>
              <a:buChar char="•"/>
              <a:defRPr/>
            </a:pPr>
            <a:r>
              <a:rPr lang="sv-SE" sz="2200" b="1" dirty="0">
                <a:ea typeface="ＭＳ Ｐゴシック" charset="-128"/>
              </a:rPr>
              <a:t>Goda relationer mellan lärare och elever</a:t>
            </a:r>
          </a:p>
          <a:p>
            <a:pPr marL="257175" indent="-257175">
              <a:buFont typeface="Arial" charset="0"/>
              <a:buChar char="•"/>
              <a:defRPr/>
            </a:pPr>
            <a:r>
              <a:rPr lang="sv-SE" sz="2200" b="1" dirty="0">
                <a:ea typeface="ＭＳ Ｐゴシック" charset="-128"/>
              </a:rPr>
              <a:t>Tydligt och effektivt ledarskap</a:t>
            </a:r>
          </a:p>
          <a:p>
            <a:pPr marL="257175" indent="-257175">
              <a:buFont typeface="Arial" charset="0"/>
              <a:buChar char="•"/>
              <a:defRPr/>
            </a:pPr>
            <a:r>
              <a:rPr lang="sv-SE" sz="2200" b="1" dirty="0">
                <a:ea typeface="ＭＳ Ｐゴシック" charset="-128"/>
              </a:rPr>
              <a:t>Strukturerad och aktiv undervisning</a:t>
            </a:r>
          </a:p>
          <a:p>
            <a:pPr marL="257175" indent="-257175">
              <a:buFont typeface="Arial" charset="0"/>
              <a:buChar char="•"/>
              <a:defRPr/>
            </a:pPr>
            <a:r>
              <a:rPr lang="sv-SE" sz="2200" b="1" dirty="0">
                <a:ea typeface="ＭＳ Ｐゴシック" charset="-128"/>
              </a:rPr>
              <a:t>Trygghet, förutsägbarhet och studiero</a:t>
            </a:r>
          </a:p>
          <a:p>
            <a:pPr marL="257175" indent="-257175">
              <a:buFont typeface="Arial" charset="0"/>
              <a:buChar char="•"/>
              <a:defRPr/>
            </a:pPr>
            <a:r>
              <a:rPr lang="sv-SE" sz="2200" b="1" dirty="0">
                <a:ea typeface="ＭＳ Ｐゴシック" charset="-128"/>
              </a:rPr>
              <a:t>Variation vs. rutiner</a:t>
            </a:r>
            <a:endParaRPr lang="sv-SE" sz="2200" dirty="0">
              <a:ea typeface="ＭＳ Ｐゴシック" charset="-128"/>
            </a:endParaRPr>
          </a:p>
          <a:p>
            <a:pPr eaLnBrk="1" hangingPunct="1">
              <a:defRPr/>
            </a:pPr>
            <a:endParaRPr lang="sv-SE" dirty="0">
              <a:latin typeface="Tahoma" charset="0"/>
              <a:ea typeface="ＭＳ Ｐゴシック" charset="-128"/>
            </a:endParaRPr>
          </a:p>
        </p:txBody>
      </p:sp>
      <p:sp>
        <p:nvSpPr>
          <p:cNvPr id="24" name="textruta 23">
            <a:extLst>
              <a:ext uri="{FF2B5EF4-FFF2-40B4-BE49-F238E27FC236}">
                <a16:creationId xmlns:a16="http://schemas.microsoft.com/office/drawing/2014/main" id="{ECB3FF7B-F9C2-FD47-A077-88C1FFD5C5B6}"/>
              </a:ext>
            </a:extLst>
          </p:cNvPr>
          <p:cNvSpPr txBox="1"/>
          <p:nvPr/>
        </p:nvSpPr>
        <p:spPr>
          <a:xfrm>
            <a:off x="1954989" y="144016"/>
            <a:ext cx="3312368" cy="492443"/>
          </a:xfrm>
          <a:prstGeom prst="rect">
            <a:avLst/>
          </a:prstGeom>
          <a:noFill/>
        </p:spPr>
        <p:txBody>
          <a:bodyPr wrap="square" rtlCol="0">
            <a:spAutoFit/>
          </a:bodyPr>
          <a:lstStyle/>
          <a:p>
            <a:r>
              <a:rPr lang="sv-SE" sz="2600" b="1" dirty="0">
                <a:latin typeface="+mj-lt"/>
              </a:rPr>
              <a:t>Skolans uppdrag</a:t>
            </a:r>
          </a:p>
        </p:txBody>
      </p:sp>
      <p:sp>
        <p:nvSpPr>
          <p:cNvPr id="2" name="Rektangel med rundade hörn 1">
            <a:extLst>
              <a:ext uri="{FF2B5EF4-FFF2-40B4-BE49-F238E27FC236}">
                <a16:creationId xmlns:a16="http://schemas.microsoft.com/office/drawing/2014/main" id="{78697F7B-DDC2-1642-8346-946A6A888C84}"/>
              </a:ext>
            </a:extLst>
          </p:cNvPr>
          <p:cNvSpPr/>
          <p:nvPr/>
        </p:nvSpPr>
        <p:spPr bwMode="auto">
          <a:xfrm>
            <a:off x="6456834" y="1556792"/>
            <a:ext cx="3312368" cy="86409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sv-SE" sz="2400">
              <a:latin typeface="Arial" charset="0"/>
              <a:ea typeface="ＭＳ Ｐゴシック" charset="-128"/>
              <a:cs typeface="ＭＳ Ｐゴシック" charset="-128"/>
            </a:endParaRPr>
          </a:p>
        </p:txBody>
      </p:sp>
      <p:sp>
        <p:nvSpPr>
          <p:cNvPr id="25" name="textruta 24">
            <a:extLst>
              <a:ext uri="{FF2B5EF4-FFF2-40B4-BE49-F238E27FC236}">
                <a16:creationId xmlns:a16="http://schemas.microsoft.com/office/drawing/2014/main" id="{16AEB96A-6E53-F64C-9425-36886C3C0E2E}"/>
              </a:ext>
            </a:extLst>
          </p:cNvPr>
          <p:cNvSpPr txBox="1"/>
          <p:nvPr/>
        </p:nvSpPr>
        <p:spPr>
          <a:xfrm>
            <a:off x="6528842" y="1556792"/>
            <a:ext cx="3168352" cy="830997"/>
          </a:xfrm>
          <a:prstGeom prst="rect">
            <a:avLst/>
          </a:prstGeom>
          <a:noFill/>
        </p:spPr>
        <p:txBody>
          <a:bodyPr wrap="square" rtlCol="0">
            <a:spAutoFit/>
          </a:bodyPr>
          <a:lstStyle/>
          <a:p>
            <a:r>
              <a:rPr lang="sv-SE" b="1" dirty="0"/>
              <a:t>HOTS: </a:t>
            </a:r>
            <a:r>
              <a:rPr lang="sv-SE" b="1" dirty="0" err="1"/>
              <a:t>Higher</a:t>
            </a:r>
            <a:r>
              <a:rPr lang="sv-SE" b="1" dirty="0"/>
              <a:t> Order Thinking </a:t>
            </a:r>
            <a:r>
              <a:rPr lang="sv-SE" b="1" dirty="0" err="1"/>
              <a:t>Skills</a:t>
            </a:r>
            <a:endParaRPr lang="sv-SE" b="1" dirty="0"/>
          </a:p>
        </p:txBody>
      </p:sp>
    </p:spTree>
    <p:extLst>
      <p:ext uri="{BB962C8B-B14F-4D97-AF65-F5344CB8AC3E}">
        <p14:creationId xmlns:p14="http://schemas.microsoft.com/office/powerpoint/2010/main" val="422043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ChangeArrowheads="1"/>
          </p:cNvSpPr>
          <p:nvPr/>
        </p:nvSpPr>
        <p:spPr bwMode="auto">
          <a:xfrm>
            <a:off x="1847770" y="1272311"/>
            <a:ext cx="7989664" cy="4392613"/>
          </a:xfrm>
          <a:prstGeom prst="rect">
            <a:avLst/>
          </a:prstGeom>
          <a:solidFill>
            <a:srgbClr val="FFFFCC"/>
          </a:solidFill>
          <a:ln w="19050">
            <a:solidFill>
              <a:schemeClr val="tx1"/>
            </a:solidFill>
            <a:miter lim="800000"/>
            <a:headEnd/>
            <a:tailEnd/>
          </a:ln>
        </p:spPr>
        <p:txBody>
          <a:bodyPr lIns="288000" tIns="288000" rIns="180000" bIns="288000"/>
          <a:lstStyle/>
          <a:p>
            <a:pPr algn="ctr">
              <a:lnSpc>
                <a:spcPct val="90000"/>
              </a:lnSpc>
              <a:spcAft>
                <a:spcPct val="40000"/>
              </a:spcAft>
              <a:tabLst>
                <a:tab pos="7535863" algn="r"/>
              </a:tabLst>
            </a:pPr>
            <a:endParaRPr lang="sv-SE" sz="2400" b="1" dirty="0"/>
          </a:p>
        </p:txBody>
      </p:sp>
      <p:sp>
        <p:nvSpPr>
          <p:cNvPr id="54" name="AutoShape 26">
            <a:extLst>
              <a:ext uri="{FF2B5EF4-FFF2-40B4-BE49-F238E27FC236}">
                <a16:creationId xmlns:a16="http://schemas.microsoft.com/office/drawing/2014/main" id="{95EB4CD3-13E8-AF4C-A5DB-1B0649450CAB}"/>
              </a:ext>
            </a:extLst>
          </p:cNvPr>
          <p:cNvSpPr>
            <a:spLocks noChangeArrowheads="1"/>
          </p:cNvSpPr>
          <p:nvPr/>
        </p:nvSpPr>
        <p:spPr bwMode="auto">
          <a:xfrm>
            <a:off x="7230379" y="2643550"/>
            <a:ext cx="3104894" cy="266700"/>
          </a:xfrm>
          <a:prstGeom prst="wedgeRectCallout">
            <a:avLst>
              <a:gd name="adj1" fmla="val -175158"/>
              <a:gd name="adj2" fmla="val 90096"/>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sv-SE" altLang="sv-SE" sz="1600" dirty="0">
                <a:latin typeface="Arial Rounded MT Bold" panose="020F0704030504030204" pitchFamily="34" charset="77"/>
              </a:rPr>
              <a:t>Meta-kognitiva strategier 0,69</a:t>
            </a:r>
            <a:endParaRPr lang="sv-SE" altLang="sv-SE" sz="2400" dirty="0">
              <a:latin typeface="Big Caslon" panose="02000603090000020003" pitchFamily="2" charset="-79"/>
            </a:endParaRPr>
          </a:p>
        </p:txBody>
      </p:sp>
      <p:sp>
        <p:nvSpPr>
          <p:cNvPr id="32771" name="Line 4"/>
          <p:cNvSpPr>
            <a:spLocks noChangeShapeType="1"/>
          </p:cNvSpPr>
          <p:nvPr/>
        </p:nvSpPr>
        <p:spPr bwMode="auto">
          <a:xfrm flipV="1">
            <a:off x="3265915" y="1329454"/>
            <a:ext cx="4184" cy="4779247"/>
          </a:xfrm>
          <a:prstGeom prst="line">
            <a:avLst/>
          </a:prstGeom>
          <a:noFill/>
          <a:ln w="76200">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2" name="Line 5"/>
          <p:cNvSpPr>
            <a:spLocks noChangeShapeType="1"/>
          </p:cNvSpPr>
          <p:nvPr/>
        </p:nvSpPr>
        <p:spPr bwMode="auto">
          <a:xfrm>
            <a:off x="3048397" y="5105400"/>
            <a:ext cx="45726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3" name="Line 6"/>
          <p:cNvSpPr>
            <a:spLocks noChangeShapeType="1"/>
          </p:cNvSpPr>
          <p:nvPr/>
        </p:nvSpPr>
        <p:spPr bwMode="auto">
          <a:xfrm>
            <a:off x="3124607" y="4800600"/>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4" name="Line 7"/>
          <p:cNvSpPr>
            <a:spLocks noChangeShapeType="1"/>
          </p:cNvSpPr>
          <p:nvPr/>
        </p:nvSpPr>
        <p:spPr bwMode="auto">
          <a:xfrm>
            <a:off x="3124607" y="4495800"/>
            <a:ext cx="30484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5" name="Line 8"/>
          <p:cNvSpPr>
            <a:spLocks noChangeShapeType="1"/>
          </p:cNvSpPr>
          <p:nvPr/>
        </p:nvSpPr>
        <p:spPr bwMode="auto">
          <a:xfrm>
            <a:off x="3124607" y="4191000"/>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6" name="Line 9"/>
          <p:cNvSpPr>
            <a:spLocks noChangeShapeType="1"/>
          </p:cNvSpPr>
          <p:nvPr/>
        </p:nvSpPr>
        <p:spPr bwMode="auto">
          <a:xfrm>
            <a:off x="3124607" y="3886200"/>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7" name="Line 10"/>
          <p:cNvSpPr>
            <a:spLocks noChangeShapeType="1"/>
          </p:cNvSpPr>
          <p:nvPr/>
        </p:nvSpPr>
        <p:spPr bwMode="auto">
          <a:xfrm>
            <a:off x="3124607" y="3581400"/>
            <a:ext cx="30484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8" name="Line 11"/>
          <p:cNvSpPr>
            <a:spLocks noChangeShapeType="1"/>
          </p:cNvSpPr>
          <p:nvPr/>
        </p:nvSpPr>
        <p:spPr bwMode="auto">
          <a:xfrm>
            <a:off x="3124607" y="3276600"/>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79" name="Line 12"/>
          <p:cNvSpPr>
            <a:spLocks noChangeShapeType="1"/>
          </p:cNvSpPr>
          <p:nvPr/>
        </p:nvSpPr>
        <p:spPr bwMode="auto">
          <a:xfrm>
            <a:off x="3124607" y="2971800"/>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80" name="Line 13"/>
          <p:cNvSpPr>
            <a:spLocks noChangeShapeType="1"/>
          </p:cNvSpPr>
          <p:nvPr/>
        </p:nvSpPr>
        <p:spPr bwMode="auto">
          <a:xfrm>
            <a:off x="3124607" y="2667000"/>
            <a:ext cx="304840" cy="0"/>
          </a:xfrm>
          <a:prstGeom prst="line">
            <a:avLst/>
          </a:prstGeom>
          <a:noFill/>
          <a:ln w="762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81" name="Line 14"/>
          <p:cNvSpPr>
            <a:spLocks noChangeShapeType="1"/>
          </p:cNvSpPr>
          <p:nvPr/>
        </p:nvSpPr>
        <p:spPr bwMode="auto">
          <a:xfrm>
            <a:off x="3124607" y="2362200"/>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82" name="Line 15"/>
          <p:cNvSpPr>
            <a:spLocks noChangeShapeType="1"/>
          </p:cNvSpPr>
          <p:nvPr/>
        </p:nvSpPr>
        <p:spPr bwMode="auto">
          <a:xfrm>
            <a:off x="3124607" y="2057400"/>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32783" name="Text Box 16"/>
          <p:cNvSpPr txBox="1">
            <a:spLocks noChangeArrowheads="1"/>
          </p:cNvSpPr>
          <p:nvPr/>
        </p:nvSpPr>
        <p:spPr bwMode="auto">
          <a:xfrm>
            <a:off x="1947758" y="4311650"/>
            <a:ext cx="129116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Liten: 0,2</a:t>
            </a:r>
            <a:endParaRPr lang="sv-SE" sz="1600" dirty="0">
              <a:latin typeface="Big Caslon" charset="0"/>
            </a:endParaRPr>
          </a:p>
        </p:txBody>
      </p:sp>
      <p:sp>
        <p:nvSpPr>
          <p:cNvPr id="32784" name="Text Box 17"/>
          <p:cNvSpPr txBox="1">
            <a:spLocks noChangeArrowheads="1"/>
          </p:cNvSpPr>
          <p:nvPr/>
        </p:nvSpPr>
        <p:spPr bwMode="auto">
          <a:xfrm>
            <a:off x="1947757" y="3397250"/>
            <a:ext cx="1357849"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Medel: 0,5</a:t>
            </a:r>
            <a:endParaRPr lang="sv-SE" sz="1600" dirty="0">
              <a:latin typeface="Big Caslon" charset="0"/>
            </a:endParaRPr>
          </a:p>
        </p:txBody>
      </p:sp>
      <p:sp>
        <p:nvSpPr>
          <p:cNvPr id="32785" name="Text Box 18"/>
          <p:cNvSpPr txBox="1">
            <a:spLocks noChangeArrowheads="1"/>
          </p:cNvSpPr>
          <p:nvPr/>
        </p:nvSpPr>
        <p:spPr bwMode="auto">
          <a:xfrm>
            <a:off x="2084367" y="2492375"/>
            <a:ext cx="118472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Stor: 0,8</a:t>
            </a:r>
            <a:endParaRPr lang="sv-SE" sz="1600" dirty="0">
              <a:latin typeface="Big Caslon" charset="0"/>
            </a:endParaRPr>
          </a:p>
        </p:txBody>
      </p:sp>
      <p:sp>
        <p:nvSpPr>
          <p:cNvPr id="32786" name="Text Box 19"/>
          <p:cNvSpPr txBox="1">
            <a:spLocks noChangeArrowheads="1"/>
          </p:cNvSpPr>
          <p:nvPr/>
        </p:nvSpPr>
        <p:spPr bwMode="auto">
          <a:xfrm>
            <a:off x="3505657" y="4921250"/>
            <a:ext cx="762099"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spcBef>
                <a:spcPct val="50000"/>
              </a:spcBef>
            </a:pPr>
            <a:r>
              <a:rPr lang="sv-SE" sz="1600" dirty="0">
                <a:latin typeface="Arial Rounded MT Bold" charset="0"/>
              </a:rPr>
              <a:t>0</a:t>
            </a:r>
            <a:endParaRPr lang="sv-SE" sz="1600" dirty="0">
              <a:latin typeface="Big Caslon" charset="0"/>
            </a:endParaRPr>
          </a:p>
        </p:txBody>
      </p:sp>
      <p:sp>
        <p:nvSpPr>
          <p:cNvPr id="32790" name="Line 23"/>
          <p:cNvSpPr>
            <a:spLocks noChangeShapeType="1"/>
          </p:cNvSpPr>
          <p:nvPr/>
        </p:nvSpPr>
        <p:spPr bwMode="auto">
          <a:xfrm>
            <a:off x="3134133" y="1716088"/>
            <a:ext cx="30484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sv-SE" dirty="0"/>
          </a:p>
        </p:txBody>
      </p:sp>
      <p:sp>
        <p:nvSpPr>
          <p:cNvPr id="46105" name="AutoShape 25"/>
          <p:cNvSpPr>
            <a:spLocks noChangeArrowheads="1"/>
          </p:cNvSpPr>
          <p:nvPr/>
        </p:nvSpPr>
        <p:spPr bwMode="auto">
          <a:xfrm>
            <a:off x="7508591" y="5140594"/>
            <a:ext cx="1792521" cy="303212"/>
          </a:xfrm>
          <a:prstGeom prst="wedgeRectCallout">
            <a:avLst>
              <a:gd name="adj1" fmla="val -284572"/>
              <a:gd name="adj2" fmla="val -158660"/>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Sommarlov -0,09</a:t>
            </a:r>
            <a:endParaRPr lang="sv-SE" sz="2400" dirty="0">
              <a:latin typeface="Big Caslon" charset="0"/>
            </a:endParaRPr>
          </a:p>
        </p:txBody>
      </p:sp>
      <p:sp>
        <p:nvSpPr>
          <p:cNvPr id="46106" name="AutoShape 26"/>
          <p:cNvSpPr>
            <a:spLocks noChangeArrowheads="1"/>
          </p:cNvSpPr>
          <p:nvPr/>
        </p:nvSpPr>
        <p:spPr bwMode="auto">
          <a:xfrm>
            <a:off x="7209274" y="5561261"/>
            <a:ext cx="2070370" cy="277812"/>
          </a:xfrm>
          <a:prstGeom prst="wedgeRectCallout">
            <a:avLst>
              <a:gd name="adj1" fmla="val -237904"/>
              <a:gd name="adj2" fmla="val 52108"/>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Skolbyten  -0,34</a:t>
            </a:r>
            <a:endParaRPr lang="sv-SE" sz="2400" dirty="0">
              <a:latin typeface="Big Caslon" charset="0"/>
            </a:endParaRPr>
          </a:p>
        </p:txBody>
      </p:sp>
      <p:sp>
        <p:nvSpPr>
          <p:cNvPr id="32794" name="Line 27"/>
          <p:cNvSpPr>
            <a:spLocks noChangeShapeType="1"/>
          </p:cNvSpPr>
          <p:nvPr/>
        </p:nvSpPr>
        <p:spPr bwMode="auto">
          <a:xfrm>
            <a:off x="3331009" y="4635500"/>
            <a:ext cx="6515949" cy="0"/>
          </a:xfrm>
          <a:prstGeom prst="line">
            <a:avLst/>
          </a:prstGeom>
          <a:noFill/>
          <a:ln w="38100">
            <a:solidFill>
              <a:srgbClr val="800000"/>
            </a:solidFill>
            <a:prstDash val="sysDot"/>
            <a:round/>
            <a:headEnd/>
            <a:tailEnd/>
          </a:ln>
          <a:extLst>
            <a:ext uri="{909E8E84-426E-40dd-AFC4-6F175D3DCCD1}">
              <a14:hiddenFill xmlns:a14="http://schemas.microsoft.com/office/drawing/2010/main" xmlns="">
                <a:noFill/>
              </a14:hiddenFill>
            </a:ext>
          </a:extLst>
        </p:spPr>
        <p:txBody>
          <a:bodyPr lIns="252000" tIns="360000" rIns="252000" bIns="252000"/>
          <a:lstStyle/>
          <a:p>
            <a:endParaRPr lang="sv-SE" dirty="0"/>
          </a:p>
        </p:txBody>
      </p:sp>
      <p:sp>
        <p:nvSpPr>
          <p:cNvPr id="46109" name="AutoShape 29"/>
          <p:cNvSpPr>
            <a:spLocks noChangeArrowheads="1"/>
          </p:cNvSpPr>
          <p:nvPr/>
        </p:nvSpPr>
        <p:spPr bwMode="auto">
          <a:xfrm>
            <a:off x="4280497" y="5548475"/>
            <a:ext cx="2799593" cy="330790"/>
          </a:xfrm>
          <a:prstGeom prst="wedgeRectCallout">
            <a:avLst>
              <a:gd name="adj1" fmla="val -85140"/>
              <a:gd name="adj2" fmla="val -71586"/>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Kvarsittning/Extra år -0,16</a:t>
            </a:r>
            <a:endParaRPr lang="sv-SE" sz="2400" dirty="0">
              <a:latin typeface="Big Caslon" charset="0"/>
            </a:endParaRPr>
          </a:p>
        </p:txBody>
      </p:sp>
      <p:sp>
        <p:nvSpPr>
          <p:cNvPr id="32801" name="Line 40"/>
          <p:cNvSpPr>
            <a:spLocks noChangeShapeType="1"/>
          </p:cNvSpPr>
          <p:nvPr/>
        </p:nvSpPr>
        <p:spPr bwMode="auto">
          <a:xfrm flipV="1">
            <a:off x="3324658" y="3873500"/>
            <a:ext cx="6530238" cy="14288"/>
          </a:xfrm>
          <a:prstGeom prst="line">
            <a:avLst/>
          </a:prstGeom>
          <a:noFill/>
          <a:ln w="38100">
            <a:solidFill>
              <a:srgbClr val="009900"/>
            </a:solidFill>
            <a:prstDash val="sysDot"/>
            <a:round/>
            <a:headEnd/>
            <a:tailEnd/>
          </a:ln>
          <a:extLst>
            <a:ext uri="{909E8E84-426E-40dd-AFC4-6F175D3DCCD1}">
              <a14:hiddenFill xmlns:a14="http://schemas.microsoft.com/office/drawing/2010/main" xmlns="">
                <a:noFill/>
              </a14:hiddenFill>
            </a:ext>
          </a:extLst>
        </p:spPr>
        <p:txBody>
          <a:bodyPr lIns="252000" tIns="360000" rIns="252000" bIns="252000"/>
          <a:lstStyle/>
          <a:p>
            <a:endParaRPr lang="sv-SE" dirty="0"/>
          </a:p>
        </p:txBody>
      </p:sp>
      <p:sp>
        <p:nvSpPr>
          <p:cNvPr id="42" name="AutoShape 30"/>
          <p:cNvSpPr>
            <a:spLocks noChangeArrowheads="1"/>
          </p:cNvSpPr>
          <p:nvPr/>
        </p:nvSpPr>
        <p:spPr bwMode="auto">
          <a:xfrm>
            <a:off x="6517825" y="4364834"/>
            <a:ext cx="2747734" cy="306387"/>
          </a:xfrm>
          <a:prstGeom prst="wedgeRectCallout">
            <a:avLst>
              <a:gd name="adj1" fmla="val -166709"/>
              <a:gd name="adj2" fmla="val -44187"/>
            </a:avLst>
          </a:prstGeom>
          <a:solidFill>
            <a:srgbClr val="FFFF00"/>
          </a:solidFill>
          <a:ln w="9525">
            <a:solidFill>
              <a:schemeClr val="tx1"/>
            </a:solidFill>
            <a:miter lim="800000"/>
            <a:headEnd/>
            <a:tailEnd/>
          </a:ln>
        </p:spPr>
        <p:txBody>
          <a:bodyPr wrap="none" anchor="ctr"/>
          <a:lstStyle/>
          <a:p>
            <a:pPr algn="ctr" eaLnBrk="0" hangingPunct="0"/>
            <a:r>
              <a:rPr lang="sv-SE" sz="1600" dirty="0">
                <a:latin typeface="Arial Rounded MT Bold" charset="0"/>
              </a:rPr>
              <a:t>Ekonomiska resurser 0,23</a:t>
            </a:r>
            <a:endParaRPr lang="sv-SE" sz="2400" dirty="0">
              <a:latin typeface="Big Caslon" charset="0"/>
            </a:endParaRPr>
          </a:p>
        </p:txBody>
      </p:sp>
      <p:sp>
        <p:nvSpPr>
          <p:cNvPr id="46108" name="AutoShape 28"/>
          <p:cNvSpPr>
            <a:spLocks noChangeArrowheads="1"/>
          </p:cNvSpPr>
          <p:nvPr/>
        </p:nvSpPr>
        <p:spPr bwMode="auto">
          <a:xfrm>
            <a:off x="4267756" y="5160570"/>
            <a:ext cx="3037284" cy="290513"/>
          </a:xfrm>
          <a:prstGeom prst="wedgeRectCallout">
            <a:avLst>
              <a:gd name="adj1" fmla="val -81778"/>
              <a:gd name="adj2" fmla="val -107222"/>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Åldersblandade klasser 0,04</a:t>
            </a:r>
            <a:endParaRPr lang="sv-SE" sz="2400" dirty="0">
              <a:latin typeface="Big Caslon" charset="0"/>
            </a:endParaRPr>
          </a:p>
        </p:txBody>
      </p:sp>
      <p:sp>
        <p:nvSpPr>
          <p:cNvPr id="52" name="AutoShape 31">
            <a:extLst>
              <a:ext uri="{FF2B5EF4-FFF2-40B4-BE49-F238E27FC236}">
                <a16:creationId xmlns:a16="http://schemas.microsoft.com/office/drawing/2014/main" id="{56A0D6CD-34E6-744C-81EA-29D7E56828C6}"/>
              </a:ext>
            </a:extLst>
          </p:cNvPr>
          <p:cNvSpPr>
            <a:spLocks noChangeArrowheads="1"/>
          </p:cNvSpPr>
          <p:nvPr/>
        </p:nvSpPr>
        <p:spPr bwMode="auto">
          <a:xfrm>
            <a:off x="3842252" y="2943717"/>
            <a:ext cx="3171311" cy="262371"/>
          </a:xfrm>
          <a:prstGeom prst="wedgeRectCallout">
            <a:avLst>
              <a:gd name="adj1" fmla="val -65732"/>
              <a:gd name="adj2" fmla="val 89936"/>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Strukturerad undervisning 0,59</a:t>
            </a:r>
            <a:endParaRPr lang="sv-SE" altLang="sv-SE" sz="2400" dirty="0">
              <a:latin typeface="Big Caslon" panose="02000603090000020003" pitchFamily="2" charset="-79"/>
            </a:endParaRPr>
          </a:p>
        </p:txBody>
      </p:sp>
      <p:sp>
        <p:nvSpPr>
          <p:cNvPr id="46117" name="AutoShape 37"/>
          <p:cNvSpPr>
            <a:spLocks noChangeArrowheads="1"/>
          </p:cNvSpPr>
          <p:nvPr/>
        </p:nvSpPr>
        <p:spPr bwMode="auto">
          <a:xfrm>
            <a:off x="6282991" y="3597277"/>
            <a:ext cx="3270187" cy="263771"/>
          </a:xfrm>
          <a:prstGeom prst="wedgeRectCallout">
            <a:avLst>
              <a:gd name="adj1" fmla="val -139986"/>
              <a:gd name="adj2" fmla="val 19362"/>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Lärares höga förväntningar 0,43</a:t>
            </a:r>
            <a:endParaRPr lang="sv-SE" sz="2400" dirty="0">
              <a:latin typeface="Big Caslon" charset="0"/>
            </a:endParaRPr>
          </a:p>
        </p:txBody>
      </p:sp>
      <p:sp>
        <p:nvSpPr>
          <p:cNvPr id="55" name="AutoShape 40">
            <a:extLst>
              <a:ext uri="{FF2B5EF4-FFF2-40B4-BE49-F238E27FC236}">
                <a16:creationId xmlns:a16="http://schemas.microsoft.com/office/drawing/2014/main" id="{3508A1BE-5249-D842-A44A-0624754C8445}"/>
              </a:ext>
            </a:extLst>
          </p:cNvPr>
          <p:cNvSpPr>
            <a:spLocks noChangeArrowheads="1"/>
          </p:cNvSpPr>
          <p:nvPr/>
        </p:nvSpPr>
        <p:spPr bwMode="auto">
          <a:xfrm>
            <a:off x="4367783" y="3973441"/>
            <a:ext cx="1538488" cy="313171"/>
          </a:xfrm>
          <a:prstGeom prst="wedgeRectCallout">
            <a:avLst>
              <a:gd name="adj1" fmla="val -114250"/>
              <a:gd name="adj2" fmla="val 19720"/>
            </a:avLst>
          </a:prstGeom>
          <a:solidFill>
            <a:srgbClr val="FF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Läxor 0,29</a:t>
            </a:r>
            <a:endParaRPr lang="sv-SE" altLang="sv-SE" sz="2400" dirty="0">
              <a:latin typeface="Big Caslon" panose="02000603090000020003" pitchFamily="2" charset="-79"/>
            </a:endParaRPr>
          </a:p>
        </p:txBody>
      </p:sp>
      <p:sp>
        <p:nvSpPr>
          <p:cNvPr id="49" name="AutoShape 37">
            <a:extLst>
              <a:ext uri="{FF2B5EF4-FFF2-40B4-BE49-F238E27FC236}">
                <a16:creationId xmlns:a16="http://schemas.microsoft.com/office/drawing/2014/main" id="{CF7DA54B-F97E-054A-B68F-F5AA0E0201E2}"/>
              </a:ext>
            </a:extLst>
          </p:cNvPr>
          <p:cNvSpPr>
            <a:spLocks noChangeArrowheads="1"/>
          </p:cNvSpPr>
          <p:nvPr/>
        </p:nvSpPr>
        <p:spPr bwMode="auto">
          <a:xfrm>
            <a:off x="7151606" y="3238680"/>
            <a:ext cx="2785816" cy="314941"/>
          </a:xfrm>
          <a:prstGeom prst="wedgeRectCallout">
            <a:avLst>
              <a:gd name="adj1" fmla="val -186662"/>
              <a:gd name="adj2" fmla="val 102506"/>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Undervisningskvalitet 0,44</a:t>
            </a:r>
            <a:endParaRPr lang="sv-SE" sz="2400" dirty="0">
              <a:latin typeface="Big Caslon" charset="0"/>
            </a:endParaRPr>
          </a:p>
        </p:txBody>
      </p:sp>
      <p:sp>
        <p:nvSpPr>
          <p:cNvPr id="46116" name="AutoShape 36"/>
          <p:cNvSpPr>
            <a:spLocks noChangeArrowheads="1"/>
          </p:cNvSpPr>
          <p:nvPr/>
        </p:nvSpPr>
        <p:spPr bwMode="auto">
          <a:xfrm>
            <a:off x="3852639" y="3600522"/>
            <a:ext cx="2286298" cy="280988"/>
          </a:xfrm>
          <a:prstGeom prst="wedgeRectCallout">
            <a:avLst>
              <a:gd name="adj1" fmla="val -72198"/>
              <a:gd name="adj2" fmla="val 19021"/>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Lagom stor skola 0,43</a:t>
            </a:r>
            <a:endParaRPr lang="sv-SE" sz="2400" dirty="0">
              <a:latin typeface="Big Caslon" charset="0"/>
            </a:endParaRPr>
          </a:p>
        </p:txBody>
      </p:sp>
      <p:sp>
        <p:nvSpPr>
          <p:cNvPr id="51" name="AutoShape 31">
            <a:extLst>
              <a:ext uri="{FF2B5EF4-FFF2-40B4-BE49-F238E27FC236}">
                <a16:creationId xmlns:a16="http://schemas.microsoft.com/office/drawing/2014/main" id="{52001BC8-DAB9-654E-AB25-35F44D1BA4FF}"/>
              </a:ext>
            </a:extLst>
          </p:cNvPr>
          <p:cNvSpPr>
            <a:spLocks noChangeArrowheads="1"/>
          </p:cNvSpPr>
          <p:nvPr/>
        </p:nvSpPr>
        <p:spPr bwMode="auto">
          <a:xfrm>
            <a:off x="3850986" y="3260366"/>
            <a:ext cx="3211639" cy="300107"/>
          </a:xfrm>
          <a:prstGeom prst="wedgeRectCallout">
            <a:avLst>
              <a:gd name="adj1" fmla="val -66139"/>
              <a:gd name="adj2" fmla="val 2817"/>
            </a:avLst>
          </a:prstGeom>
          <a:solidFill>
            <a:srgbClr val="00FF00"/>
          </a:solidFill>
          <a:ln w="9525">
            <a:solidFill>
              <a:schemeClr val="tx1"/>
            </a:solidFill>
            <a:miter lim="800000"/>
            <a:headEnd/>
            <a:tailEnd/>
          </a:ln>
        </p:spPr>
        <p:txBody>
          <a:bodyPr wrap="none" anchor="ct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95000"/>
              </a:lnSpc>
              <a:spcAft>
                <a:spcPct val="15000"/>
              </a:spcAft>
            </a:pPr>
            <a:r>
              <a:rPr lang="sv-SE" altLang="sv-SE" sz="1600" dirty="0">
                <a:latin typeface="Arial Rounded MT Bold" panose="020F0704030504030204" pitchFamily="34" charset="77"/>
              </a:rPr>
              <a:t>Tydliga mål med lektioner 0,56</a:t>
            </a:r>
          </a:p>
        </p:txBody>
      </p:sp>
      <p:sp>
        <p:nvSpPr>
          <p:cNvPr id="58" name="AutoShape 29">
            <a:extLst>
              <a:ext uri="{FF2B5EF4-FFF2-40B4-BE49-F238E27FC236}">
                <a16:creationId xmlns:a16="http://schemas.microsoft.com/office/drawing/2014/main" id="{3FD53862-60D7-6643-9635-DAA20F36B745}"/>
              </a:ext>
            </a:extLst>
          </p:cNvPr>
          <p:cNvSpPr>
            <a:spLocks noChangeArrowheads="1"/>
          </p:cNvSpPr>
          <p:nvPr/>
        </p:nvSpPr>
        <p:spPr bwMode="auto">
          <a:xfrm>
            <a:off x="7085988" y="2287549"/>
            <a:ext cx="1963520" cy="303648"/>
          </a:xfrm>
          <a:prstGeom prst="wedgeRectCallout">
            <a:avLst>
              <a:gd name="adj1" fmla="val -239842"/>
              <a:gd name="adj2" fmla="val 127663"/>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sv-SE" altLang="sv-SE" sz="1600" dirty="0">
                <a:latin typeface="Arial Rounded MT Bold" panose="020F0704030504030204" pitchFamily="34" charset="77"/>
              </a:rPr>
              <a:t>Återkoppling 0,73</a:t>
            </a:r>
            <a:endParaRPr lang="sv-SE" altLang="sv-SE" sz="2400" dirty="0">
              <a:latin typeface="Big Caslon" panose="02000603090000020003" pitchFamily="2" charset="-79"/>
            </a:endParaRPr>
          </a:p>
        </p:txBody>
      </p:sp>
      <p:sp>
        <p:nvSpPr>
          <p:cNvPr id="59" name="AutoShape 33">
            <a:extLst>
              <a:ext uri="{FF2B5EF4-FFF2-40B4-BE49-F238E27FC236}">
                <a16:creationId xmlns:a16="http://schemas.microsoft.com/office/drawing/2014/main" id="{ADD03446-AEC6-4D43-951C-AED74E671B31}"/>
              </a:ext>
            </a:extLst>
          </p:cNvPr>
          <p:cNvSpPr>
            <a:spLocks noChangeArrowheads="1"/>
          </p:cNvSpPr>
          <p:nvPr/>
        </p:nvSpPr>
        <p:spPr bwMode="auto">
          <a:xfrm>
            <a:off x="3814701" y="920216"/>
            <a:ext cx="4802373" cy="300037"/>
          </a:xfrm>
          <a:prstGeom prst="wedgeRectCallout">
            <a:avLst>
              <a:gd name="adj1" fmla="val -61576"/>
              <a:gd name="adj2" fmla="val 425356"/>
            </a:avLst>
          </a:prstGeom>
          <a:solidFill>
            <a:srgbClr val="00FF00"/>
          </a:solidFill>
          <a:ln w="9525">
            <a:solidFill>
              <a:schemeClr val="tx1"/>
            </a:solidFill>
            <a:miter lim="800000"/>
            <a:headEnd/>
            <a:tailEnd/>
          </a:ln>
        </p:spPr>
        <p:txBody>
          <a:bodyPr wrap="none" anchor="ctr"/>
          <a:lstStyle/>
          <a:p>
            <a:pPr eaLnBrk="0" hangingPunct="0"/>
            <a:r>
              <a:rPr lang="sv-SE" sz="1600" dirty="0">
                <a:latin typeface="Arial Rounded MT Bold" charset="0"/>
              </a:rPr>
              <a:t>Formativ utvärdering (av undervisningen) 0,90</a:t>
            </a:r>
          </a:p>
        </p:txBody>
      </p:sp>
      <p:sp>
        <p:nvSpPr>
          <p:cNvPr id="46119" name="AutoShape 39"/>
          <p:cNvSpPr>
            <a:spLocks noChangeArrowheads="1"/>
          </p:cNvSpPr>
          <p:nvPr/>
        </p:nvSpPr>
        <p:spPr bwMode="auto">
          <a:xfrm>
            <a:off x="4224889" y="4738690"/>
            <a:ext cx="4124862" cy="301625"/>
          </a:xfrm>
          <a:prstGeom prst="wedgeRectCallout">
            <a:avLst>
              <a:gd name="adj1" fmla="val -71239"/>
              <a:gd name="adj2" fmla="val -110842"/>
            </a:avLst>
          </a:prstGeom>
          <a:solidFill>
            <a:srgbClr val="EE9FA5"/>
          </a:solidFill>
          <a:ln w="9525">
            <a:solidFill>
              <a:schemeClr val="tx1"/>
            </a:solidFill>
            <a:miter lim="800000"/>
            <a:headEnd/>
            <a:tailEnd/>
          </a:ln>
        </p:spPr>
        <p:txBody>
          <a:bodyPr wrap="none" anchor="ctr"/>
          <a:lstStyle/>
          <a:p>
            <a:pPr algn="ctr" eaLnBrk="0" hangingPunct="0"/>
            <a:r>
              <a:rPr lang="sv-SE" sz="1600" dirty="0">
                <a:latin typeface="Arial Rounded MT Bold" charset="0"/>
              </a:rPr>
              <a:t>Begåvningsanpassad undervisning 0,19</a:t>
            </a:r>
            <a:endParaRPr lang="sv-SE" sz="2400" dirty="0">
              <a:latin typeface="Big Caslon" charset="0"/>
            </a:endParaRPr>
          </a:p>
        </p:txBody>
      </p:sp>
      <p:sp>
        <p:nvSpPr>
          <p:cNvPr id="46110" name="AutoShape 30"/>
          <p:cNvSpPr>
            <a:spLocks noChangeArrowheads="1"/>
          </p:cNvSpPr>
          <p:nvPr/>
        </p:nvSpPr>
        <p:spPr bwMode="auto">
          <a:xfrm>
            <a:off x="4367783" y="4365625"/>
            <a:ext cx="2016388" cy="287338"/>
          </a:xfrm>
          <a:prstGeom prst="wedgeRectCallout">
            <a:avLst>
              <a:gd name="adj1" fmla="val -94620"/>
              <a:gd name="adj2" fmla="val -16838"/>
            </a:avLst>
          </a:prstGeom>
          <a:solidFill>
            <a:srgbClr val="FFFF00"/>
          </a:solidFill>
          <a:ln w="9525">
            <a:solidFill>
              <a:schemeClr val="tx1"/>
            </a:solidFill>
            <a:miter lim="800000"/>
            <a:headEnd/>
            <a:tailEnd/>
          </a:ln>
        </p:spPr>
        <p:txBody>
          <a:bodyPr wrap="none" anchor="ctr"/>
          <a:lstStyle/>
          <a:p>
            <a:pPr algn="ctr" eaLnBrk="0" hangingPunct="0"/>
            <a:r>
              <a:rPr lang="sv-SE" sz="1600" dirty="0">
                <a:latin typeface="Arial Rounded MT Bold" charset="0"/>
              </a:rPr>
              <a:t>Mindre klasser 0,21</a:t>
            </a:r>
            <a:endParaRPr lang="sv-SE" sz="2400" dirty="0">
              <a:latin typeface="Big Caslon" charset="0"/>
            </a:endParaRPr>
          </a:p>
        </p:txBody>
      </p:sp>
      <p:sp>
        <p:nvSpPr>
          <p:cNvPr id="46113" name="AutoShape 33"/>
          <p:cNvSpPr>
            <a:spLocks noChangeArrowheads="1"/>
          </p:cNvSpPr>
          <p:nvPr/>
        </p:nvSpPr>
        <p:spPr bwMode="auto">
          <a:xfrm>
            <a:off x="3842252" y="1272312"/>
            <a:ext cx="2440739" cy="300037"/>
          </a:xfrm>
          <a:prstGeom prst="wedgeRectCallout">
            <a:avLst>
              <a:gd name="adj1" fmla="val -70702"/>
              <a:gd name="adj2" fmla="val 340972"/>
            </a:avLst>
          </a:prstGeom>
          <a:solidFill>
            <a:srgbClr val="00FF00"/>
          </a:solidFill>
          <a:ln w="9525">
            <a:solidFill>
              <a:schemeClr val="tx1"/>
            </a:solidFill>
            <a:miter lim="800000"/>
            <a:headEnd/>
            <a:tailEnd/>
          </a:ln>
        </p:spPr>
        <p:txBody>
          <a:bodyPr wrap="none" anchor="ctr"/>
          <a:lstStyle/>
          <a:p>
            <a:pPr eaLnBrk="0" hangingPunct="0"/>
            <a:r>
              <a:rPr lang="sv-SE" sz="1600" dirty="0">
                <a:latin typeface="Arial Rounded MT Bold" charset="0"/>
              </a:rPr>
              <a:t>Mikroundervisning 0,88</a:t>
            </a:r>
          </a:p>
        </p:txBody>
      </p:sp>
      <p:sp>
        <p:nvSpPr>
          <p:cNvPr id="60" name="textruta 59">
            <a:extLst>
              <a:ext uri="{FF2B5EF4-FFF2-40B4-BE49-F238E27FC236}">
                <a16:creationId xmlns:a16="http://schemas.microsoft.com/office/drawing/2014/main" id="{C1DEF2C0-C31D-0A48-9709-30A0612C19F6}"/>
              </a:ext>
            </a:extLst>
          </p:cNvPr>
          <p:cNvSpPr txBox="1"/>
          <p:nvPr/>
        </p:nvSpPr>
        <p:spPr>
          <a:xfrm>
            <a:off x="1954988" y="272261"/>
            <a:ext cx="6734091" cy="492443"/>
          </a:xfrm>
          <a:prstGeom prst="rect">
            <a:avLst/>
          </a:prstGeom>
          <a:noFill/>
        </p:spPr>
        <p:txBody>
          <a:bodyPr wrap="square" rtlCol="0">
            <a:spAutoFit/>
          </a:bodyPr>
          <a:lstStyle/>
          <a:p>
            <a:r>
              <a:rPr lang="en-US" sz="2600" b="1" dirty="0">
                <a:latin typeface="+mj-lt"/>
              </a:rPr>
              <a:t>Effekt på skolprestation</a:t>
            </a:r>
          </a:p>
        </p:txBody>
      </p:sp>
      <p:sp>
        <p:nvSpPr>
          <p:cNvPr id="56" name="AutoShape 26">
            <a:extLst>
              <a:ext uri="{FF2B5EF4-FFF2-40B4-BE49-F238E27FC236}">
                <a16:creationId xmlns:a16="http://schemas.microsoft.com/office/drawing/2014/main" id="{46888DCC-8878-CF4C-870C-3FDD83C37AA0}"/>
              </a:ext>
            </a:extLst>
          </p:cNvPr>
          <p:cNvSpPr>
            <a:spLocks noChangeArrowheads="1"/>
          </p:cNvSpPr>
          <p:nvPr/>
        </p:nvSpPr>
        <p:spPr bwMode="auto">
          <a:xfrm>
            <a:off x="6442266" y="1278981"/>
            <a:ext cx="2056105" cy="291567"/>
          </a:xfrm>
          <a:prstGeom prst="wedgeRectCallout">
            <a:avLst>
              <a:gd name="adj1" fmla="val -201664"/>
              <a:gd name="adj2" fmla="val 315066"/>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Acceleration 0,88</a:t>
            </a:r>
            <a:endParaRPr lang="sv-SE" altLang="sv-SE" sz="2400" dirty="0">
              <a:latin typeface="Arial Rounded MT Bold" panose="020F0704030504030204" pitchFamily="34" charset="77"/>
            </a:endParaRPr>
          </a:p>
        </p:txBody>
      </p:sp>
      <p:sp>
        <p:nvSpPr>
          <p:cNvPr id="62" name="textruta 61">
            <a:extLst>
              <a:ext uri="{FF2B5EF4-FFF2-40B4-BE49-F238E27FC236}">
                <a16:creationId xmlns:a16="http://schemas.microsoft.com/office/drawing/2014/main" id="{E7A47739-390D-124D-A485-BD77D46F5A88}"/>
              </a:ext>
            </a:extLst>
          </p:cNvPr>
          <p:cNvSpPr txBox="1"/>
          <p:nvPr/>
        </p:nvSpPr>
        <p:spPr>
          <a:xfrm>
            <a:off x="8689079" y="5838987"/>
            <a:ext cx="3504509" cy="1015663"/>
          </a:xfrm>
          <a:prstGeom prst="rect">
            <a:avLst/>
          </a:prstGeom>
          <a:noFill/>
        </p:spPr>
        <p:txBody>
          <a:bodyPr wrap="square" rtlCol="0">
            <a:spAutoFit/>
          </a:bodyPr>
          <a:lstStyle/>
          <a:p>
            <a:r>
              <a:rPr lang="en-US" sz="1200" dirty="0"/>
              <a:t>Hattie, J. (2009). </a:t>
            </a:r>
            <a:r>
              <a:rPr lang="en-US" sz="1200" i="1" dirty="0"/>
              <a:t>Visible learning: a synthesis of over 800 meta-analyses relating to achievement</a:t>
            </a:r>
            <a:r>
              <a:rPr lang="en-US" sz="1200" dirty="0"/>
              <a:t>. London: New York: Routledge.</a:t>
            </a:r>
            <a:endParaRPr lang="sv-SE" sz="1200" dirty="0"/>
          </a:p>
          <a:p>
            <a:endParaRPr lang="sv-SE" dirty="0"/>
          </a:p>
        </p:txBody>
      </p:sp>
      <p:sp>
        <p:nvSpPr>
          <p:cNvPr id="53" name="AutoShape 35">
            <a:extLst>
              <a:ext uri="{FF2B5EF4-FFF2-40B4-BE49-F238E27FC236}">
                <a16:creationId xmlns:a16="http://schemas.microsoft.com/office/drawing/2014/main" id="{49284893-114A-2346-83AE-D47BBD6DD56D}"/>
              </a:ext>
            </a:extLst>
          </p:cNvPr>
          <p:cNvSpPr>
            <a:spLocks noChangeArrowheads="1"/>
          </p:cNvSpPr>
          <p:nvPr/>
        </p:nvSpPr>
        <p:spPr bwMode="auto">
          <a:xfrm>
            <a:off x="3845932" y="1607458"/>
            <a:ext cx="3234158" cy="268287"/>
          </a:xfrm>
          <a:prstGeom prst="wedgeRectCallout">
            <a:avLst>
              <a:gd name="adj1" fmla="val -65919"/>
              <a:gd name="adj2" fmla="val 335544"/>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God ordning i klassrummet 0,80</a:t>
            </a:r>
            <a:endParaRPr lang="sv-SE" altLang="sv-SE" sz="2400" dirty="0">
              <a:latin typeface="Big Caslon" panose="02000603090000020003" pitchFamily="2" charset="-79"/>
            </a:endParaRPr>
          </a:p>
        </p:txBody>
      </p:sp>
      <p:sp>
        <p:nvSpPr>
          <p:cNvPr id="48" name="AutoShape 35">
            <a:extLst>
              <a:ext uri="{FF2B5EF4-FFF2-40B4-BE49-F238E27FC236}">
                <a16:creationId xmlns:a16="http://schemas.microsoft.com/office/drawing/2014/main" id="{C03E66D7-4AA6-914D-AAD9-B73DED0D5FE7}"/>
              </a:ext>
            </a:extLst>
          </p:cNvPr>
          <p:cNvSpPr>
            <a:spLocks noChangeArrowheads="1"/>
          </p:cNvSpPr>
          <p:nvPr/>
        </p:nvSpPr>
        <p:spPr bwMode="auto">
          <a:xfrm>
            <a:off x="3864546" y="1916832"/>
            <a:ext cx="6840760" cy="288032"/>
          </a:xfrm>
          <a:prstGeom prst="wedgeRectCallout">
            <a:avLst>
              <a:gd name="adj1" fmla="val -58256"/>
              <a:gd name="adj2" fmla="val 240947"/>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0" hangingPunct="0"/>
            <a:r>
              <a:rPr lang="sv-SE" altLang="sv-SE" sz="1600" dirty="0">
                <a:latin typeface="Arial Rounded MT Bold" panose="020F0704030504030204" pitchFamily="34" charset="77"/>
              </a:rPr>
              <a:t>Mångsidigt och anpassat stöd till elever i behov av särskilt stöd 0,77</a:t>
            </a:r>
            <a:endParaRPr lang="sv-SE" altLang="sv-SE" sz="2400" dirty="0">
              <a:latin typeface="Big Caslon" panose="02000603090000020003" pitchFamily="2" charset="-79"/>
            </a:endParaRPr>
          </a:p>
        </p:txBody>
      </p:sp>
      <p:sp>
        <p:nvSpPr>
          <p:cNvPr id="50" name="AutoShape 29">
            <a:extLst>
              <a:ext uri="{FF2B5EF4-FFF2-40B4-BE49-F238E27FC236}">
                <a16:creationId xmlns:a16="http://schemas.microsoft.com/office/drawing/2014/main" id="{51DC24BD-2885-8243-B762-7BE9F2249C17}"/>
              </a:ext>
            </a:extLst>
          </p:cNvPr>
          <p:cNvSpPr>
            <a:spLocks noChangeArrowheads="1"/>
          </p:cNvSpPr>
          <p:nvPr/>
        </p:nvSpPr>
        <p:spPr bwMode="auto">
          <a:xfrm>
            <a:off x="3881678" y="2276872"/>
            <a:ext cx="3092458" cy="303648"/>
          </a:xfrm>
          <a:prstGeom prst="wedgeRectCallout">
            <a:avLst>
              <a:gd name="adj1" fmla="val -67505"/>
              <a:gd name="adj2" fmla="val 145864"/>
            </a:avLst>
          </a:prstGeom>
          <a:solidFill>
            <a:srgbClr val="00FF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0" hangingPunct="0"/>
            <a:r>
              <a:rPr lang="sv-SE" altLang="sv-SE" sz="1600" dirty="0">
                <a:latin typeface="Arial Rounded MT Bold" panose="020F0704030504030204" pitchFamily="34" charset="77"/>
              </a:rPr>
              <a:t>Tydlighet och struktur 0,75</a:t>
            </a:r>
            <a:endParaRPr lang="sv-SE" altLang="sv-SE" sz="2400" dirty="0">
              <a:latin typeface="Big Caslon" panose="02000603090000020003" pitchFamily="2" charset="-79"/>
            </a:endParaRPr>
          </a:p>
        </p:txBody>
      </p:sp>
      <p:sp>
        <p:nvSpPr>
          <p:cNvPr id="45" name="AutoShape 33"/>
          <p:cNvSpPr>
            <a:spLocks noChangeArrowheads="1"/>
          </p:cNvSpPr>
          <p:nvPr/>
        </p:nvSpPr>
        <p:spPr bwMode="auto">
          <a:xfrm>
            <a:off x="3853365" y="2628106"/>
            <a:ext cx="3276594" cy="300038"/>
          </a:xfrm>
          <a:prstGeom prst="wedgeRectCallout">
            <a:avLst>
              <a:gd name="adj1" fmla="val -65635"/>
              <a:gd name="adj2" fmla="val 40229"/>
            </a:avLst>
          </a:prstGeom>
          <a:solidFill>
            <a:srgbClr val="00FF00"/>
          </a:solidFill>
          <a:ln w="9525">
            <a:solidFill>
              <a:schemeClr val="tx1"/>
            </a:solidFill>
            <a:miter lim="800000"/>
            <a:headEnd/>
            <a:tailEnd/>
          </a:ln>
        </p:spPr>
        <p:txBody>
          <a:bodyPr wrap="none" anchor="ctr"/>
          <a:lstStyle/>
          <a:p>
            <a:pPr algn="ctr" eaLnBrk="0" hangingPunct="0"/>
            <a:r>
              <a:rPr lang="sv-SE" sz="1600" dirty="0">
                <a:latin typeface="Arial Rounded MT Bold" charset="0"/>
              </a:rPr>
              <a:t>Goda relationer elev-lärare 0,72</a:t>
            </a:r>
          </a:p>
        </p:txBody>
      </p:sp>
    </p:spTree>
    <p:extLst>
      <p:ext uri="{BB962C8B-B14F-4D97-AF65-F5344CB8AC3E}">
        <p14:creationId xmlns:p14="http://schemas.microsoft.com/office/powerpoint/2010/main" val="373064165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10"/>
                                        <p:tgtEl>
                                          <p:spTgt spid="59"/>
                                        </p:tgtEl>
                                      </p:cBhvr>
                                    </p:animEffect>
                                  </p:childTnLst>
                                </p:cTn>
                              </p:par>
                            </p:childTnLst>
                          </p:cTn>
                        </p:par>
                        <p:par>
                          <p:cTn id="8" fill="hold">
                            <p:stCondLst>
                              <p:cond delay="10"/>
                            </p:stCondLst>
                            <p:childTnLst>
                              <p:par>
                                <p:cTn id="9" presetID="22" presetClass="entr" presetSubtype="8" fill="hold" grpId="0" nodeType="afterEffect">
                                  <p:stCondLst>
                                    <p:cond delay="0"/>
                                  </p:stCondLst>
                                  <p:childTnLst>
                                    <p:set>
                                      <p:cBhvr>
                                        <p:cTn id="10" dur="1" fill="hold">
                                          <p:stCondLst>
                                            <p:cond delay="0"/>
                                          </p:stCondLst>
                                        </p:cTn>
                                        <p:tgtEl>
                                          <p:spTgt spid="46113"/>
                                        </p:tgtEl>
                                        <p:attrNameLst>
                                          <p:attrName>style.visibility</p:attrName>
                                        </p:attrNameLst>
                                      </p:cBhvr>
                                      <p:to>
                                        <p:strVal val="visible"/>
                                      </p:to>
                                    </p:set>
                                    <p:animEffect transition="in" filter="wipe(left)">
                                      <p:cBhvr>
                                        <p:cTn id="11" dur="10"/>
                                        <p:tgtEl>
                                          <p:spTgt spid="46113"/>
                                        </p:tgtEl>
                                      </p:cBhvr>
                                    </p:animEffect>
                                  </p:childTnLst>
                                </p:cTn>
                              </p:par>
                            </p:childTnLst>
                          </p:cTn>
                        </p:par>
                        <p:par>
                          <p:cTn id="12" fill="hold">
                            <p:stCondLst>
                              <p:cond delay="20"/>
                            </p:stCondLst>
                            <p:childTnLst>
                              <p:par>
                                <p:cTn id="13" presetID="22" presetClass="entr" presetSubtype="8"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left)">
                                      <p:cBhvr>
                                        <p:cTn id="15" dur="10"/>
                                        <p:tgtEl>
                                          <p:spTgt spid="53"/>
                                        </p:tgtEl>
                                      </p:cBhvr>
                                    </p:animEffect>
                                  </p:childTnLst>
                                </p:cTn>
                              </p:par>
                            </p:childTnLst>
                          </p:cTn>
                        </p:par>
                        <p:par>
                          <p:cTn id="16" fill="hold">
                            <p:stCondLst>
                              <p:cond delay="30"/>
                            </p:stCondLst>
                            <p:childTnLst>
                              <p:par>
                                <p:cTn id="17" presetID="22" presetClass="entr" presetSubtype="8"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10"/>
                                        <p:tgtEl>
                                          <p:spTgt spid="56"/>
                                        </p:tgtEl>
                                      </p:cBhvr>
                                    </p:animEffect>
                                  </p:childTnLst>
                                </p:cTn>
                              </p:par>
                            </p:childTnLst>
                          </p:cTn>
                        </p:par>
                        <p:par>
                          <p:cTn id="20" fill="hold">
                            <p:stCondLst>
                              <p:cond delay="40"/>
                            </p:stCondLst>
                            <p:childTnLst>
                              <p:par>
                                <p:cTn id="21" presetID="22" presetClass="entr" presetSubtype="8"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10"/>
                                        <p:tgtEl>
                                          <p:spTgt spid="48"/>
                                        </p:tgtEl>
                                      </p:cBhvr>
                                    </p:animEffect>
                                  </p:childTnLst>
                                </p:cTn>
                              </p:par>
                            </p:childTnLst>
                          </p:cTn>
                        </p:par>
                        <p:par>
                          <p:cTn id="24" fill="hold">
                            <p:stCondLst>
                              <p:cond delay="50"/>
                            </p:stCondLst>
                            <p:childTnLst>
                              <p:par>
                                <p:cTn id="25" presetID="22" presetClass="entr" presetSubtype="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10"/>
                                        <p:tgtEl>
                                          <p:spTgt spid="50"/>
                                        </p:tgtEl>
                                      </p:cBhvr>
                                    </p:animEffect>
                                  </p:childTnLst>
                                </p:cTn>
                              </p:par>
                            </p:childTnLst>
                          </p:cTn>
                        </p:par>
                        <p:par>
                          <p:cTn id="28" fill="hold">
                            <p:stCondLst>
                              <p:cond delay="6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10"/>
                                        <p:tgtEl>
                                          <p:spTgt spid="58"/>
                                        </p:tgtEl>
                                      </p:cBhvr>
                                    </p:animEffect>
                                  </p:childTnLst>
                                </p:cTn>
                              </p:par>
                            </p:childTnLst>
                          </p:cTn>
                        </p:par>
                        <p:par>
                          <p:cTn id="32" fill="hold">
                            <p:stCondLst>
                              <p:cond delay="7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10"/>
                                        <p:tgtEl>
                                          <p:spTgt spid="45"/>
                                        </p:tgtEl>
                                      </p:cBhvr>
                                    </p:animEffect>
                                  </p:childTnLst>
                                </p:cTn>
                              </p:par>
                            </p:childTnLst>
                          </p:cTn>
                        </p:par>
                        <p:par>
                          <p:cTn id="36" fill="hold">
                            <p:stCondLst>
                              <p:cond delay="80"/>
                            </p:stCondLst>
                            <p:childTnLst>
                              <p:par>
                                <p:cTn id="37" presetID="22" presetClass="entr" presetSubtype="8"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10"/>
                                        <p:tgtEl>
                                          <p:spTgt spid="54"/>
                                        </p:tgtEl>
                                      </p:cBhvr>
                                    </p:animEffect>
                                  </p:childTnLst>
                                </p:cTn>
                              </p:par>
                            </p:childTnLst>
                          </p:cTn>
                        </p:par>
                        <p:par>
                          <p:cTn id="40" fill="hold">
                            <p:stCondLst>
                              <p:cond delay="9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10"/>
                                        <p:tgtEl>
                                          <p:spTgt spid="52"/>
                                        </p:tgtEl>
                                      </p:cBhvr>
                                    </p:animEffect>
                                  </p:childTnLst>
                                </p:cTn>
                              </p:par>
                            </p:childTnLst>
                          </p:cTn>
                        </p:par>
                        <p:par>
                          <p:cTn id="44" fill="hold">
                            <p:stCondLst>
                              <p:cond delay="100"/>
                            </p:stCondLst>
                            <p:childTnLst>
                              <p:par>
                                <p:cTn id="45" presetID="22" presetClass="entr" presetSubtype="8"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left)">
                                      <p:cBhvr>
                                        <p:cTn id="47" dur="10"/>
                                        <p:tgtEl>
                                          <p:spTgt spid="51"/>
                                        </p:tgtEl>
                                      </p:cBhvr>
                                    </p:animEffect>
                                  </p:childTnLst>
                                </p:cTn>
                              </p:par>
                            </p:childTnLst>
                          </p:cTn>
                        </p:par>
                        <p:par>
                          <p:cTn id="48" fill="hold">
                            <p:stCondLst>
                              <p:cond delay="11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10"/>
                                        <p:tgtEl>
                                          <p:spTgt spid="49"/>
                                        </p:tgtEl>
                                      </p:cBhvr>
                                    </p:animEffect>
                                  </p:childTnLst>
                                </p:cTn>
                              </p:par>
                            </p:childTnLst>
                          </p:cTn>
                        </p:par>
                        <p:par>
                          <p:cTn id="52" fill="hold">
                            <p:stCondLst>
                              <p:cond delay="120"/>
                            </p:stCondLst>
                            <p:childTnLst>
                              <p:par>
                                <p:cTn id="53" presetID="22" presetClass="entr" presetSubtype="8" fill="hold" grpId="0" nodeType="afterEffect">
                                  <p:stCondLst>
                                    <p:cond delay="0"/>
                                  </p:stCondLst>
                                  <p:childTnLst>
                                    <p:set>
                                      <p:cBhvr>
                                        <p:cTn id="54" dur="1" fill="hold">
                                          <p:stCondLst>
                                            <p:cond delay="0"/>
                                          </p:stCondLst>
                                        </p:cTn>
                                        <p:tgtEl>
                                          <p:spTgt spid="46116"/>
                                        </p:tgtEl>
                                        <p:attrNameLst>
                                          <p:attrName>style.visibility</p:attrName>
                                        </p:attrNameLst>
                                      </p:cBhvr>
                                      <p:to>
                                        <p:strVal val="visible"/>
                                      </p:to>
                                    </p:set>
                                    <p:animEffect transition="in" filter="wipe(left)">
                                      <p:cBhvr>
                                        <p:cTn id="55" dur="10"/>
                                        <p:tgtEl>
                                          <p:spTgt spid="46116"/>
                                        </p:tgtEl>
                                      </p:cBhvr>
                                    </p:animEffect>
                                  </p:childTnLst>
                                </p:cTn>
                              </p:par>
                            </p:childTnLst>
                          </p:cTn>
                        </p:par>
                        <p:par>
                          <p:cTn id="56" fill="hold">
                            <p:stCondLst>
                              <p:cond delay="130"/>
                            </p:stCondLst>
                            <p:childTnLst>
                              <p:par>
                                <p:cTn id="57" presetID="22" presetClass="entr" presetSubtype="8" fill="hold" grpId="0" nodeType="afterEffect">
                                  <p:stCondLst>
                                    <p:cond delay="0"/>
                                  </p:stCondLst>
                                  <p:childTnLst>
                                    <p:set>
                                      <p:cBhvr>
                                        <p:cTn id="58" dur="1" fill="hold">
                                          <p:stCondLst>
                                            <p:cond delay="0"/>
                                          </p:stCondLst>
                                        </p:cTn>
                                        <p:tgtEl>
                                          <p:spTgt spid="46117"/>
                                        </p:tgtEl>
                                        <p:attrNameLst>
                                          <p:attrName>style.visibility</p:attrName>
                                        </p:attrNameLst>
                                      </p:cBhvr>
                                      <p:to>
                                        <p:strVal val="visible"/>
                                      </p:to>
                                    </p:set>
                                    <p:animEffect transition="in" filter="wipe(left)">
                                      <p:cBhvr>
                                        <p:cTn id="59" dur="10"/>
                                        <p:tgtEl>
                                          <p:spTgt spid="46117"/>
                                        </p:tgtEl>
                                      </p:cBhvr>
                                    </p:animEffect>
                                  </p:childTnLst>
                                </p:cTn>
                              </p:par>
                            </p:childTnLst>
                          </p:cTn>
                        </p:par>
                        <p:par>
                          <p:cTn id="60" fill="hold">
                            <p:stCondLst>
                              <p:cond delay="14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10"/>
                                        <p:tgtEl>
                                          <p:spTgt spid="55"/>
                                        </p:tgtEl>
                                      </p:cBhvr>
                                    </p:animEffect>
                                  </p:childTnLst>
                                </p:cTn>
                              </p:par>
                            </p:childTnLst>
                          </p:cTn>
                        </p:par>
                        <p:par>
                          <p:cTn id="64" fill="hold" nodeType="afterGroup">
                            <p:stCondLst>
                              <p:cond delay="150"/>
                            </p:stCondLst>
                            <p:childTnLst>
                              <p:par>
                                <p:cTn id="65" presetID="22" presetClass="entr" presetSubtype="8"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10"/>
                                        <p:tgtEl>
                                          <p:spTgt spid="42"/>
                                        </p:tgtEl>
                                      </p:cBhvr>
                                    </p:animEffect>
                                  </p:childTnLst>
                                </p:cTn>
                              </p:par>
                            </p:childTnLst>
                          </p:cTn>
                        </p:par>
                        <p:par>
                          <p:cTn id="68" fill="hold" nodeType="afterGroup">
                            <p:stCondLst>
                              <p:cond delay="160"/>
                            </p:stCondLst>
                            <p:childTnLst>
                              <p:par>
                                <p:cTn id="69" presetID="22" presetClass="entr" presetSubtype="8" fill="hold" grpId="0" nodeType="afterEffect">
                                  <p:stCondLst>
                                    <p:cond delay="0"/>
                                  </p:stCondLst>
                                  <p:childTnLst>
                                    <p:set>
                                      <p:cBhvr>
                                        <p:cTn id="70" dur="1" fill="hold">
                                          <p:stCondLst>
                                            <p:cond delay="0"/>
                                          </p:stCondLst>
                                        </p:cTn>
                                        <p:tgtEl>
                                          <p:spTgt spid="46110"/>
                                        </p:tgtEl>
                                        <p:attrNameLst>
                                          <p:attrName>style.visibility</p:attrName>
                                        </p:attrNameLst>
                                      </p:cBhvr>
                                      <p:to>
                                        <p:strVal val="visible"/>
                                      </p:to>
                                    </p:set>
                                    <p:animEffect transition="in" filter="wipe(left)">
                                      <p:cBhvr>
                                        <p:cTn id="71" dur="10"/>
                                        <p:tgtEl>
                                          <p:spTgt spid="46110"/>
                                        </p:tgtEl>
                                      </p:cBhvr>
                                    </p:animEffect>
                                  </p:childTnLst>
                                </p:cTn>
                              </p:par>
                            </p:childTnLst>
                          </p:cTn>
                        </p:par>
                        <p:par>
                          <p:cTn id="72" fill="hold">
                            <p:stCondLst>
                              <p:cond delay="170"/>
                            </p:stCondLst>
                            <p:childTnLst>
                              <p:par>
                                <p:cTn id="73" presetID="22" presetClass="entr" presetSubtype="8" fill="hold" grpId="0" nodeType="afterEffect">
                                  <p:stCondLst>
                                    <p:cond delay="0"/>
                                  </p:stCondLst>
                                  <p:childTnLst>
                                    <p:set>
                                      <p:cBhvr>
                                        <p:cTn id="74" dur="1" fill="hold">
                                          <p:stCondLst>
                                            <p:cond delay="0"/>
                                          </p:stCondLst>
                                        </p:cTn>
                                        <p:tgtEl>
                                          <p:spTgt spid="46119"/>
                                        </p:tgtEl>
                                        <p:attrNameLst>
                                          <p:attrName>style.visibility</p:attrName>
                                        </p:attrNameLst>
                                      </p:cBhvr>
                                      <p:to>
                                        <p:strVal val="visible"/>
                                      </p:to>
                                    </p:set>
                                    <p:animEffect transition="in" filter="wipe(left)">
                                      <p:cBhvr>
                                        <p:cTn id="75" dur="10"/>
                                        <p:tgtEl>
                                          <p:spTgt spid="46119"/>
                                        </p:tgtEl>
                                      </p:cBhvr>
                                    </p:animEffect>
                                  </p:childTnLst>
                                </p:cTn>
                              </p:par>
                            </p:childTnLst>
                          </p:cTn>
                        </p:par>
                        <p:par>
                          <p:cTn id="76" fill="hold" nodeType="afterGroup">
                            <p:stCondLst>
                              <p:cond delay="180"/>
                            </p:stCondLst>
                            <p:childTnLst>
                              <p:par>
                                <p:cTn id="77" presetID="22" presetClass="entr" presetSubtype="8" fill="hold" grpId="0" nodeType="afterEffect">
                                  <p:stCondLst>
                                    <p:cond delay="0"/>
                                  </p:stCondLst>
                                  <p:childTnLst>
                                    <p:set>
                                      <p:cBhvr>
                                        <p:cTn id="78" dur="1" fill="hold">
                                          <p:stCondLst>
                                            <p:cond delay="0"/>
                                          </p:stCondLst>
                                        </p:cTn>
                                        <p:tgtEl>
                                          <p:spTgt spid="46108"/>
                                        </p:tgtEl>
                                        <p:attrNameLst>
                                          <p:attrName>style.visibility</p:attrName>
                                        </p:attrNameLst>
                                      </p:cBhvr>
                                      <p:to>
                                        <p:strVal val="visible"/>
                                      </p:to>
                                    </p:set>
                                    <p:animEffect transition="in" filter="wipe(left)">
                                      <p:cBhvr>
                                        <p:cTn id="79" dur="10"/>
                                        <p:tgtEl>
                                          <p:spTgt spid="46108"/>
                                        </p:tgtEl>
                                      </p:cBhvr>
                                    </p:animEffect>
                                  </p:childTnLst>
                                </p:cTn>
                              </p:par>
                            </p:childTnLst>
                          </p:cTn>
                        </p:par>
                        <p:par>
                          <p:cTn id="80" fill="hold" nodeType="afterGroup">
                            <p:stCondLst>
                              <p:cond delay="190"/>
                            </p:stCondLst>
                            <p:childTnLst>
                              <p:par>
                                <p:cTn id="81" presetID="22" presetClass="entr" presetSubtype="8" fill="hold" grpId="0" nodeType="afterEffect">
                                  <p:stCondLst>
                                    <p:cond delay="0"/>
                                  </p:stCondLst>
                                  <p:childTnLst>
                                    <p:set>
                                      <p:cBhvr>
                                        <p:cTn id="82" dur="1" fill="hold">
                                          <p:stCondLst>
                                            <p:cond delay="0"/>
                                          </p:stCondLst>
                                        </p:cTn>
                                        <p:tgtEl>
                                          <p:spTgt spid="46105"/>
                                        </p:tgtEl>
                                        <p:attrNameLst>
                                          <p:attrName>style.visibility</p:attrName>
                                        </p:attrNameLst>
                                      </p:cBhvr>
                                      <p:to>
                                        <p:strVal val="visible"/>
                                      </p:to>
                                    </p:set>
                                    <p:animEffect transition="in" filter="wipe(left)">
                                      <p:cBhvr>
                                        <p:cTn id="83" dur="10"/>
                                        <p:tgtEl>
                                          <p:spTgt spid="46105"/>
                                        </p:tgtEl>
                                      </p:cBhvr>
                                    </p:animEffect>
                                  </p:childTnLst>
                                </p:cTn>
                              </p:par>
                            </p:childTnLst>
                          </p:cTn>
                        </p:par>
                        <p:par>
                          <p:cTn id="84" fill="hold" nodeType="afterGroup">
                            <p:stCondLst>
                              <p:cond delay="200"/>
                            </p:stCondLst>
                            <p:childTnLst>
                              <p:par>
                                <p:cTn id="85" presetID="22" presetClass="entr" presetSubtype="8" fill="hold" grpId="0" nodeType="afterEffect">
                                  <p:stCondLst>
                                    <p:cond delay="0"/>
                                  </p:stCondLst>
                                  <p:childTnLst>
                                    <p:set>
                                      <p:cBhvr>
                                        <p:cTn id="86" dur="1" fill="hold">
                                          <p:stCondLst>
                                            <p:cond delay="0"/>
                                          </p:stCondLst>
                                        </p:cTn>
                                        <p:tgtEl>
                                          <p:spTgt spid="46109"/>
                                        </p:tgtEl>
                                        <p:attrNameLst>
                                          <p:attrName>style.visibility</p:attrName>
                                        </p:attrNameLst>
                                      </p:cBhvr>
                                      <p:to>
                                        <p:strVal val="visible"/>
                                      </p:to>
                                    </p:set>
                                    <p:animEffect transition="in" filter="wipe(left)">
                                      <p:cBhvr>
                                        <p:cTn id="87" dur="10"/>
                                        <p:tgtEl>
                                          <p:spTgt spid="46109"/>
                                        </p:tgtEl>
                                      </p:cBhvr>
                                    </p:animEffect>
                                  </p:childTnLst>
                                </p:cTn>
                              </p:par>
                            </p:childTnLst>
                          </p:cTn>
                        </p:par>
                        <p:par>
                          <p:cTn id="88" fill="hold" nodeType="afterGroup">
                            <p:stCondLst>
                              <p:cond delay="210"/>
                            </p:stCondLst>
                            <p:childTnLst>
                              <p:par>
                                <p:cTn id="89" presetID="22" presetClass="entr" presetSubtype="8" fill="hold" grpId="0" nodeType="afterEffect">
                                  <p:stCondLst>
                                    <p:cond delay="0"/>
                                  </p:stCondLst>
                                  <p:childTnLst>
                                    <p:set>
                                      <p:cBhvr>
                                        <p:cTn id="90" dur="1" fill="hold">
                                          <p:stCondLst>
                                            <p:cond delay="0"/>
                                          </p:stCondLst>
                                        </p:cTn>
                                        <p:tgtEl>
                                          <p:spTgt spid="46106"/>
                                        </p:tgtEl>
                                        <p:attrNameLst>
                                          <p:attrName>style.visibility</p:attrName>
                                        </p:attrNameLst>
                                      </p:cBhvr>
                                      <p:to>
                                        <p:strVal val="visible"/>
                                      </p:to>
                                    </p:set>
                                    <p:animEffect transition="in" filter="wipe(left)">
                                      <p:cBhvr>
                                        <p:cTn id="91" dur="10"/>
                                        <p:tgtEl>
                                          <p:spTgt spid="46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46105" grpId="0" animBg="1"/>
      <p:bldP spid="46106" grpId="0" animBg="1"/>
      <p:bldP spid="46109" grpId="0" animBg="1"/>
      <p:bldP spid="42" grpId="0" animBg="1"/>
      <p:bldP spid="46108" grpId="0" animBg="1"/>
      <p:bldP spid="52" grpId="0" animBg="1"/>
      <p:bldP spid="46117" grpId="0" animBg="1"/>
      <p:bldP spid="55" grpId="0" animBg="1"/>
      <p:bldP spid="49" grpId="0" animBg="1"/>
      <p:bldP spid="46116" grpId="0" animBg="1"/>
      <p:bldP spid="51" grpId="0" animBg="1"/>
      <p:bldP spid="58" grpId="0" animBg="1"/>
      <p:bldP spid="59" grpId="0" animBg="1"/>
      <p:bldP spid="46119" grpId="0" animBg="1"/>
      <p:bldP spid="46110" grpId="0" animBg="1"/>
      <p:bldP spid="46113" grpId="0" animBg="1"/>
      <p:bldP spid="56" grpId="0" animBg="1"/>
      <p:bldP spid="53" grpId="0" animBg="1"/>
      <p:bldP spid="48" grpId="0" animBg="1"/>
      <p:bldP spid="50" grpId="0" animBg="1"/>
      <p:bldP spid="4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kan påverkas</a:t>
            </a:r>
          </a:p>
          <a:p>
            <a:r>
              <a:rPr lang="uz-Cyrl-UZ" dirty="0"/>
              <a:t>Relationer behöver upprättas, utvecklas, repareras och underhållas</a:t>
            </a:r>
            <a:endParaRPr lang="sv-SE" dirty="0"/>
          </a:p>
          <a:p>
            <a:r>
              <a:rPr lang="uz-Cyrl-UZ" dirty="0"/>
              <a:t>Centralt i relationsarbetet är lärarens förmåga att ge eleverna en upplevelse av att bli sedd och erkänd. </a:t>
            </a:r>
            <a:endParaRPr lang="sv-SE" dirty="0"/>
          </a:p>
          <a:p>
            <a:r>
              <a:rPr lang="uz-Cyrl-UZ" dirty="0"/>
              <a:t>När de vuxna bryr sig om och visar hänsyn, bidrar detta till elevens upplevelse av att vara omhändertagen, förstådd och ger en känsla av trygghet. </a:t>
            </a:r>
            <a:endParaRPr lang="sv-SE" dirty="0"/>
          </a:p>
          <a:p>
            <a:endParaRPr lang="sv-SE" dirty="0"/>
          </a:p>
        </p:txBody>
      </p:sp>
      <p:pic>
        <p:nvPicPr>
          <p:cNvPr id="5" name="Bildobjekt 4">
            <a:extLst>
              <a:ext uri="{FF2B5EF4-FFF2-40B4-BE49-F238E27FC236}">
                <a16:creationId xmlns:a16="http://schemas.microsoft.com/office/drawing/2014/main" id="{722D2B7E-315B-EF49-BCFA-11861E85708B}"/>
              </a:ext>
            </a:extLst>
          </p:cNvPr>
          <p:cNvPicPr/>
          <p:nvPr/>
        </p:nvPicPr>
        <p:blipFill>
          <a:blip r:embed="rId2"/>
          <a:stretch>
            <a:fillRect/>
          </a:stretch>
        </p:blipFill>
        <p:spPr>
          <a:xfrm>
            <a:off x="148963" y="2708920"/>
            <a:ext cx="2127885" cy="1952625"/>
          </a:xfrm>
          <a:prstGeom prst="rect">
            <a:avLst/>
          </a:prstGeom>
        </p:spPr>
      </p:pic>
    </p:spTree>
    <p:extLst>
      <p:ext uri="{BB962C8B-B14F-4D97-AF65-F5344CB8AC3E}">
        <p14:creationId xmlns:p14="http://schemas.microsoft.com/office/powerpoint/2010/main" val="365621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är de vuxnas ansvar</a:t>
            </a:r>
          </a:p>
          <a:p>
            <a:r>
              <a:rPr lang="uz-Cyrl-UZ" dirty="0"/>
              <a:t>Om en anställd på skolan har en negativ relation med en elev, </a:t>
            </a:r>
            <a:r>
              <a:rPr lang="sv-SE" dirty="0"/>
              <a:t>är det d</a:t>
            </a:r>
            <a:r>
              <a:rPr lang="uz-Cyrl-UZ" dirty="0"/>
              <a:t>en vuxn</a:t>
            </a:r>
            <a:r>
              <a:rPr lang="sv-SE" dirty="0"/>
              <a:t>e</a:t>
            </a:r>
            <a:r>
              <a:rPr lang="uz-Cyrl-UZ" dirty="0"/>
              <a:t>s ansvar att tillföra vad relationen behöver i form av förtroende, respekt och öppenhet för att förbättra relationerna. </a:t>
            </a:r>
            <a:endParaRPr lang="sv-SE" dirty="0"/>
          </a:p>
          <a:p>
            <a:r>
              <a:rPr lang="sv-SE" dirty="0"/>
              <a:t>I en del fall finns det ett </a:t>
            </a:r>
            <a:r>
              <a:rPr lang="uz-Cyrl-UZ" dirty="0"/>
              <a:t>behov av reflektion och vägledning för att förbättra relationen.</a:t>
            </a:r>
            <a:endParaRPr lang="sv-SE" dirty="0"/>
          </a:p>
          <a:p>
            <a:endParaRPr lang="sv-SE" dirty="0"/>
          </a:p>
        </p:txBody>
      </p:sp>
      <p:pic>
        <p:nvPicPr>
          <p:cNvPr id="4" name="Bildobjekt 3">
            <a:extLst>
              <a:ext uri="{FF2B5EF4-FFF2-40B4-BE49-F238E27FC236}">
                <a16:creationId xmlns:a16="http://schemas.microsoft.com/office/drawing/2014/main" id="{3C76545E-0F94-2F47-89C3-977139EFA767}"/>
              </a:ext>
            </a:extLst>
          </p:cNvPr>
          <p:cNvPicPr/>
          <p:nvPr/>
        </p:nvPicPr>
        <p:blipFill>
          <a:blip r:embed="rId2"/>
          <a:stretch>
            <a:fillRect/>
          </a:stretch>
        </p:blipFill>
        <p:spPr>
          <a:xfrm>
            <a:off x="264146" y="2152967"/>
            <a:ext cx="2016224" cy="2428161"/>
          </a:xfrm>
          <a:prstGeom prst="rect">
            <a:avLst/>
          </a:prstGeom>
        </p:spPr>
      </p:pic>
    </p:spTree>
    <p:extLst>
      <p:ext uri="{BB962C8B-B14F-4D97-AF65-F5344CB8AC3E}">
        <p14:creationId xmlns:p14="http://schemas.microsoft.com/office/powerpoint/2010/main" val="3797603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gynnar lärande </a:t>
            </a:r>
          </a:p>
          <a:p>
            <a:r>
              <a:rPr lang="sv-SE" dirty="0"/>
              <a:t>Varierat och strukturerat innehåll i undervisningen, baserat på beröm och uppmuntran, utgör grunden för lärande, utveckling och goda relationer. </a:t>
            </a:r>
          </a:p>
          <a:p>
            <a:r>
              <a:rPr lang="sv-SE" dirty="0"/>
              <a:t>Att bygga goda relationer med elever är en av de mest effektiva strategier som en lärare kan använda för att främja elevernas lärande. </a:t>
            </a:r>
          </a:p>
        </p:txBody>
      </p:sp>
      <p:pic>
        <p:nvPicPr>
          <p:cNvPr id="4" name="Bildobjekt 3">
            <a:extLst>
              <a:ext uri="{FF2B5EF4-FFF2-40B4-BE49-F238E27FC236}">
                <a16:creationId xmlns:a16="http://schemas.microsoft.com/office/drawing/2014/main" id="{49C2A713-1492-9B45-B710-DD78A393B3DE}"/>
              </a:ext>
            </a:extLst>
          </p:cNvPr>
          <p:cNvPicPr/>
          <p:nvPr/>
        </p:nvPicPr>
        <p:blipFill>
          <a:blip r:embed="rId2"/>
          <a:stretch>
            <a:fillRect/>
          </a:stretch>
        </p:blipFill>
        <p:spPr>
          <a:xfrm>
            <a:off x="192138" y="2330450"/>
            <a:ext cx="1917700" cy="2197100"/>
          </a:xfrm>
          <a:prstGeom prst="rect">
            <a:avLst/>
          </a:prstGeom>
        </p:spPr>
      </p:pic>
    </p:spTree>
    <p:extLst>
      <p:ext uri="{BB962C8B-B14F-4D97-AF65-F5344CB8AC3E}">
        <p14:creationId xmlns:p14="http://schemas.microsoft.com/office/powerpoint/2010/main" val="31412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smittar</a:t>
            </a:r>
          </a:p>
          <a:p>
            <a:r>
              <a:rPr lang="sv-SE" dirty="0"/>
              <a:t>Lärar-elevrelationen påverkar förhållandet mellan eleverna. Elever som har en god relation med sina lärare har ofta positiva relationer med sina skolkamrater och till sig själva.</a:t>
            </a:r>
          </a:p>
          <a:p>
            <a:r>
              <a:rPr lang="sv-SE" dirty="0"/>
              <a:t>Om lärar-elevrelationen är dålig, finns det en risk för att andra elever utvecklar en negativ relation till samma elev.</a:t>
            </a:r>
          </a:p>
          <a:p>
            <a:r>
              <a:rPr lang="sv-SE" dirty="0"/>
              <a:t>När det gäller goda relationer till lärare är det de elever som ”förtjänar det minst som behöver det mest”. </a:t>
            </a:r>
          </a:p>
        </p:txBody>
      </p:sp>
      <p:pic>
        <p:nvPicPr>
          <p:cNvPr id="4" name="Bildobjekt 3">
            <a:extLst>
              <a:ext uri="{FF2B5EF4-FFF2-40B4-BE49-F238E27FC236}">
                <a16:creationId xmlns:a16="http://schemas.microsoft.com/office/drawing/2014/main" id="{F67CBDB4-0940-A54A-BA9A-124D1362A346}"/>
              </a:ext>
            </a:extLst>
          </p:cNvPr>
          <p:cNvPicPr/>
          <p:nvPr/>
        </p:nvPicPr>
        <p:blipFill>
          <a:blip r:embed="rId2"/>
          <a:stretch>
            <a:fillRect/>
          </a:stretch>
        </p:blipFill>
        <p:spPr>
          <a:xfrm>
            <a:off x="0" y="3717032"/>
            <a:ext cx="2496394" cy="1584176"/>
          </a:xfrm>
          <a:prstGeom prst="rect">
            <a:avLst/>
          </a:prstGeom>
        </p:spPr>
      </p:pic>
    </p:spTree>
    <p:extLst>
      <p:ext uri="{BB962C8B-B14F-4D97-AF65-F5344CB8AC3E}">
        <p14:creationId xmlns:p14="http://schemas.microsoft.com/office/powerpoint/2010/main" val="359277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innebär bl.a. att vuxna: </a:t>
            </a:r>
          </a:p>
          <a:p>
            <a:pPr lvl="0"/>
            <a:r>
              <a:rPr lang="uz-Cyrl-UZ" dirty="0"/>
              <a:t>skapar en positiv miljö som genomsyrar elevens dagliga aktiviteter</a:t>
            </a:r>
            <a:endParaRPr lang="sv-SE" dirty="0"/>
          </a:p>
          <a:p>
            <a:pPr lvl="0"/>
            <a:r>
              <a:rPr lang="uz-Cyrl-UZ" dirty="0"/>
              <a:t>är tydliga och förutsägbara</a:t>
            </a:r>
            <a:endParaRPr lang="sv-SE" dirty="0"/>
          </a:p>
          <a:p>
            <a:pPr lvl="0"/>
            <a:r>
              <a:rPr lang="uz-Cyrl-UZ" dirty="0"/>
              <a:t>visar intresse för den enskilda eleven och bjuder på sig själv </a:t>
            </a:r>
            <a:endParaRPr lang="sv-SE" dirty="0"/>
          </a:p>
          <a:p>
            <a:pPr lvl="0"/>
            <a:r>
              <a:rPr lang="uz-Cyrl-UZ" dirty="0"/>
              <a:t>visar uppskattning</a:t>
            </a:r>
            <a:endParaRPr lang="sv-SE" dirty="0"/>
          </a:p>
          <a:p>
            <a:pPr lvl="0"/>
            <a:r>
              <a:rPr lang="uz-Cyrl-UZ" dirty="0"/>
              <a:t>undviker att klandra eleven, utan hänvisar till alternativa lösningar</a:t>
            </a:r>
            <a:endParaRPr lang="sv-SE" dirty="0"/>
          </a:p>
        </p:txBody>
      </p:sp>
      <p:pic>
        <p:nvPicPr>
          <p:cNvPr id="4" name="Bildobjekt 3">
            <a:extLst>
              <a:ext uri="{FF2B5EF4-FFF2-40B4-BE49-F238E27FC236}">
                <a16:creationId xmlns:a16="http://schemas.microsoft.com/office/drawing/2014/main" id="{8FB38A3E-CF2E-8648-8E74-EBDCA2018479}"/>
              </a:ext>
            </a:extLst>
          </p:cNvPr>
          <p:cNvPicPr/>
          <p:nvPr/>
        </p:nvPicPr>
        <p:blipFill>
          <a:blip r:embed="rId2"/>
          <a:stretch>
            <a:fillRect/>
          </a:stretch>
        </p:blipFill>
        <p:spPr>
          <a:xfrm>
            <a:off x="112480" y="2843436"/>
            <a:ext cx="2167890" cy="2292350"/>
          </a:xfrm>
          <a:prstGeom prst="rect">
            <a:avLst/>
          </a:prstGeom>
        </p:spPr>
      </p:pic>
    </p:spTree>
    <p:extLst>
      <p:ext uri="{BB962C8B-B14F-4D97-AF65-F5344CB8AC3E}">
        <p14:creationId xmlns:p14="http://schemas.microsoft.com/office/powerpoint/2010/main" val="2666813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2057E63-2056-2940-BD2B-41CC4728B892}"/>
              </a:ext>
            </a:extLst>
          </p:cNvPr>
          <p:cNvSpPr>
            <a:spLocks noGrp="1"/>
          </p:cNvSpPr>
          <p:nvPr>
            <p:ph idx="1"/>
          </p:nvPr>
        </p:nvSpPr>
        <p:spPr>
          <a:xfrm>
            <a:off x="2280370" y="764704"/>
            <a:ext cx="9314248" cy="4114800"/>
          </a:xfrm>
        </p:spPr>
        <p:txBody>
          <a:bodyPr/>
          <a:lstStyle/>
          <a:p>
            <a:pPr marL="0" indent="0">
              <a:buNone/>
            </a:pPr>
            <a:r>
              <a:rPr lang="sv-SE" b="1" dirty="0"/>
              <a:t>Relationer innebär bl.a. att vuxna: </a:t>
            </a:r>
          </a:p>
          <a:p>
            <a:pPr lvl="0"/>
            <a:r>
              <a:rPr lang="sv-SE" sz="2800" dirty="0"/>
              <a:t>Kartläggning av relationer mellan elever och lärare kan enkelt utföras genom att läraren bedömer sin egen relation med alla elever i klassen med hjälp av att gradera dem på en skala från ”grön” till ”vit”. </a:t>
            </a:r>
          </a:p>
          <a:p>
            <a:pPr lvl="0"/>
            <a:endParaRPr lang="sv-SE" sz="1200" dirty="0"/>
          </a:p>
          <a:p>
            <a:pPr lvl="0"/>
            <a:r>
              <a:rPr lang="sv-SE" sz="2800" dirty="0"/>
              <a:t>”</a:t>
            </a:r>
            <a:r>
              <a:rPr lang="sv-SE" sz="2800" b="1" dirty="0"/>
              <a:t>Grön</a:t>
            </a:r>
            <a:r>
              <a:rPr lang="sv-SE" sz="2800" dirty="0"/>
              <a:t>” innebär en god och nära relation </a:t>
            </a:r>
          </a:p>
          <a:p>
            <a:pPr lvl="0"/>
            <a:r>
              <a:rPr lang="sv-SE" sz="2800" dirty="0"/>
              <a:t>”</a:t>
            </a:r>
            <a:r>
              <a:rPr lang="sv-SE" sz="2800" b="1" dirty="0"/>
              <a:t>Gul</a:t>
            </a:r>
            <a:r>
              <a:rPr lang="sv-SE" sz="2800" dirty="0"/>
              <a:t>” innebär ett neutralt förhållande, som är varken bra eller dåligt </a:t>
            </a:r>
          </a:p>
          <a:p>
            <a:pPr lvl="0"/>
            <a:r>
              <a:rPr lang="sv-SE" sz="2800" dirty="0"/>
              <a:t>”</a:t>
            </a:r>
            <a:r>
              <a:rPr lang="sv-SE" sz="2800" b="1" dirty="0"/>
              <a:t>Röd</a:t>
            </a:r>
            <a:r>
              <a:rPr lang="sv-SE" sz="2800" dirty="0"/>
              <a:t>”: ett förhållande som är svårt eller negativt </a:t>
            </a:r>
          </a:p>
          <a:p>
            <a:pPr lvl="0"/>
            <a:r>
              <a:rPr lang="sv-SE" sz="2800" dirty="0"/>
              <a:t>”</a:t>
            </a:r>
            <a:r>
              <a:rPr lang="sv-SE" sz="2800" b="1" dirty="0"/>
              <a:t>Vit</a:t>
            </a:r>
            <a:r>
              <a:rPr lang="sv-SE" sz="2800" dirty="0"/>
              <a:t>” betecknar ett icke-existerande förhållande</a:t>
            </a:r>
          </a:p>
        </p:txBody>
      </p:sp>
      <p:pic>
        <p:nvPicPr>
          <p:cNvPr id="4" name="image25.png">
            <a:extLst>
              <a:ext uri="{FF2B5EF4-FFF2-40B4-BE49-F238E27FC236}">
                <a16:creationId xmlns:a16="http://schemas.microsoft.com/office/drawing/2014/main" id="{10EA514E-3C88-AF4D-924A-48D2A52782F3}"/>
              </a:ext>
            </a:extLst>
          </p:cNvPr>
          <p:cNvPicPr/>
          <p:nvPr/>
        </p:nvPicPr>
        <p:blipFill>
          <a:blip r:embed="rId2"/>
          <a:srcRect b="34465"/>
          <a:stretch>
            <a:fillRect/>
          </a:stretch>
        </p:blipFill>
        <p:spPr>
          <a:xfrm>
            <a:off x="249512" y="3645024"/>
            <a:ext cx="2016224" cy="1872208"/>
          </a:xfrm>
          <a:prstGeom prst="rect">
            <a:avLst/>
          </a:prstGeom>
          <a:ln/>
        </p:spPr>
      </p:pic>
    </p:spTree>
    <p:extLst>
      <p:ext uri="{BB962C8B-B14F-4D97-AF65-F5344CB8AC3E}">
        <p14:creationId xmlns:p14="http://schemas.microsoft.com/office/powerpoint/2010/main" val="1661699567"/>
      </p:ext>
    </p:extLst>
  </p:cSld>
  <p:clrMapOvr>
    <a:masterClrMapping/>
  </p:clrMapOvr>
</p:sld>
</file>

<file path=ppt/theme/theme1.xml><?xml version="1.0" encoding="utf-8"?>
<a:theme xmlns:a="http://schemas.openxmlformats.org/drawingml/2006/main" name="Universitetets mal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sentationAW.potx">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E1E1E1"/>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Berling"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Berling" pitchFamily="18" charset="0"/>
            <a:ea typeface="ＭＳ Ｐゴシック" charset="-128"/>
          </a:defRPr>
        </a:defPPr>
      </a:lstStyle>
    </a:lnDef>
  </a:objectDefaults>
  <a:extraClrSchemeLst>
    <a:extraClrScheme>
      <a:clrScheme name="PresentationAW.potx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AW.potx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AW.potx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AW.potx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AW.potx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AW.potx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AW.potx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AW.potx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AW.potx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AW.potx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AW.potx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AW.potx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{81F37A2B-0E20-EF44-BF51-434C11C24E80}tf16401369</Template>
  <TotalTime>2535</TotalTime>
  <Words>815</Words>
  <Application>Microsoft Macintosh PowerPoint</Application>
  <PresentationFormat>Anpassad</PresentationFormat>
  <Paragraphs>91</Paragraphs>
  <Slides>11</Slides>
  <Notes>3</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11</vt:i4>
      </vt:variant>
    </vt:vector>
  </HeadingPairs>
  <TitlesOfParts>
    <vt:vector size="19" baseType="lpstr">
      <vt:lpstr>Arial</vt:lpstr>
      <vt:lpstr>Arial Rounded MT Bold</vt:lpstr>
      <vt:lpstr>Berling</vt:lpstr>
      <vt:lpstr>Big Caslon</vt:lpstr>
      <vt:lpstr>Calibri</vt:lpstr>
      <vt:lpstr>Tahoma</vt:lpstr>
      <vt:lpstr>Times New Roman</vt:lpstr>
      <vt:lpstr>Universitetets mall</vt:lpstr>
      <vt:lpstr>IBIS  Föreläsning 2A  Relationer       Martin Karlberg, Institutionen för pedagogik, didaktik och utbildningsstudier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Engelska parken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martin@skolforskning.se</cp:lastModifiedBy>
  <cp:revision>128</cp:revision>
  <cp:lastPrinted>2019-03-06T21:15:44Z</cp:lastPrinted>
  <dcterms:created xsi:type="dcterms:W3CDTF">2013-08-22T08:31:25Z</dcterms:created>
  <dcterms:modified xsi:type="dcterms:W3CDTF">2020-10-15T07:18:12Z</dcterms:modified>
</cp:coreProperties>
</file>